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31"/>
  </p:notesMasterIdLst>
  <p:sldIdLst>
    <p:sldId id="256" r:id="rId6"/>
    <p:sldId id="268" r:id="rId7"/>
    <p:sldId id="260" r:id="rId8"/>
    <p:sldId id="282" r:id="rId9"/>
    <p:sldId id="263" r:id="rId10"/>
    <p:sldId id="283" r:id="rId11"/>
    <p:sldId id="284" r:id="rId12"/>
    <p:sldId id="269" r:id="rId13"/>
    <p:sldId id="286" r:id="rId14"/>
    <p:sldId id="271" r:id="rId15"/>
    <p:sldId id="276" r:id="rId16"/>
    <p:sldId id="285" r:id="rId17"/>
    <p:sldId id="362" r:id="rId18"/>
    <p:sldId id="291" r:id="rId19"/>
    <p:sldId id="287" r:id="rId20"/>
    <p:sldId id="281" r:id="rId21"/>
    <p:sldId id="289" r:id="rId22"/>
    <p:sldId id="292" r:id="rId23"/>
    <p:sldId id="293" r:id="rId24"/>
    <p:sldId id="288" r:id="rId25"/>
    <p:sldId id="290" r:id="rId26"/>
    <p:sldId id="277" r:id="rId27"/>
    <p:sldId id="272" r:id="rId28"/>
    <p:sldId id="275" r:id="rId29"/>
    <p:sldId id="27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1" autoAdjust="0"/>
    <p:restoredTop sz="77550" autoAdjust="0"/>
  </p:normalViewPr>
  <p:slideViewPr>
    <p:cSldViewPr>
      <p:cViewPr>
        <p:scale>
          <a:sx n="82" d="100"/>
          <a:sy n="82" d="100"/>
        </p:scale>
        <p:origin x="-330" y="-72"/>
      </p:cViewPr>
      <p:guideLst>
        <p:guide orient="horz" pos="2160"/>
        <p:guide pos="2880"/>
      </p:guideLst>
    </p:cSldViewPr>
  </p:slideViewPr>
  <p:notesTextViewPr>
    <p:cViewPr>
      <p:scale>
        <a:sx n="1" d="1"/>
        <a:sy n="1" d="1"/>
      </p:scale>
      <p:origin x="0" y="0"/>
    </p:cViewPr>
  </p:notesTextViewPr>
  <p:sorterViewPr>
    <p:cViewPr>
      <p:scale>
        <a:sx n="100" d="100"/>
        <a:sy n="100" d="100"/>
      </p:scale>
      <p:origin x="0" y="650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bhsdata01\data$\BMC%20Medicine%20-%20Hospitalists\Administrative%20Coordinator\Work%20for%20Dr.%20Bryson\Diagnostic%20Errors%20Presentation\Presentation%202-13-1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Total Cases Reported - 29</a:t>
            </a:r>
          </a:p>
        </c:rich>
      </c:tx>
      <c:layout/>
      <c:overlay val="0"/>
    </c:title>
    <c:autoTitleDeleted val="0"/>
    <c:view3D>
      <c:rotX val="15"/>
      <c:rotY val="20"/>
      <c:rAngAx val="1"/>
    </c:view3D>
    <c:floor>
      <c:thickness val="0"/>
    </c:floor>
    <c:sideWall>
      <c:thickness val="0"/>
    </c:sideWall>
    <c:backWall>
      <c:thickness val="0"/>
    </c:backWall>
    <c:plotArea>
      <c:layout/>
      <c:bar3DChart>
        <c:barDir val="bar"/>
        <c:grouping val="clustered"/>
        <c:varyColors val="0"/>
        <c:ser>
          <c:idx val="0"/>
          <c:order val="0"/>
          <c:invertIfNegative val="0"/>
          <c:cat>
            <c:strRef>
              <c:f>Sheet1!$A$2:$A$6</c:f>
              <c:strCache>
                <c:ptCount val="5"/>
                <c:pt idx="0">
                  <c:v>Medicine</c:v>
                </c:pt>
                <c:pt idx="1">
                  <c:v>Pediatrics</c:v>
                </c:pt>
                <c:pt idx="2">
                  <c:v>ED-Pedi</c:v>
                </c:pt>
                <c:pt idx="3">
                  <c:v>Surgery</c:v>
                </c:pt>
                <c:pt idx="4">
                  <c:v>ED Adult</c:v>
                </c:pt>
              </c:strCache>
            </c:strRef>
          </c:cat>
          <c:val>
            <c:numRef>
              <c:f>Sheet1!$B$2:$B$6</c:f>
              <c:numCache>
                <c:formatCode>General</c:formatCode>
                <c:ptCount val="5"/>
                <c:pt idx="0">
                  <c:v>14</c:v>
                </c:pt>
                <c:pt idx="1">
                  <c:v>9</c:v>
                </c:pt>
                <c:pt idx="2">
                  <c:v>2</c:v>
                </c:pt>
                <c:pt idx="3">
                  <c:v>1</c:v>
                </c:pt>
                <c:pt idx="4">
                  <c:v>3</c:v>
                </c:pt>
              </c:numCache>
            </c:numRef>
          </c:val>
          <c:extLst xmlns:c16r2="http://schemas.microsoft.com/office/drawing/2015/06/chart">
            <c:ext xmlns:c16="http://schemas.microsoft.com/office/drawing/2014/chart" uri="{C3380CC4-5D6E-409C-BE32-E72D297353CC}">
              <c16:uniqueId val="{00000000-846C-5E4F-84C1-B4E6E000F56B}"/>
            </c:ext>
          </c:extLst>
        </c:ser>
        <c:dLbls>
          <c:showLegendKey val="0"/>
          <c:showVal val="0"/>
          <c:showCatName val="0"/>
          <c:showSerName val="0"/>
          <c:showPercent val="0"/>
          <c:showBubbleSize val="0"/>
        </c:dLbls>
        <c:gapWidth val="150"/>
        <c:shape val="box"/>
        <c:axId val="184371840"/>
        <c:axId val="184377728"/>
        <c:axId val="0"/>
      </c:bar3DChart>
      <c:catAx>
        <c:axId val="184371840"/>
        <c:scaling>
          <c:orientation val="minMax"/>
        </c:scaling>
        <c:delete val="0"/>
        <c:axPos val="l"/>
        <c:numFmt formatCode="General" sourceLinked="0"/>
        <c:majorTickMark val="out"/>
        <c:minorTickMark val="none"/>
        <c:tickLblPos val="nextTo"/>
        <c:crossAx val="184377728"/>
        <c:crosses val="autoZero"/>
        <c:auto val="1"/>
        <c:lblAlgn val="ctr"/>
        <c:lblOffset val="100"/>
        <c:noMultiLvlLbl val="0"/>
      </c:catAx>
      <c:valAx>
        <c:axId val="184377728"/>
        <c:scaling>
          <c:orientation val="minMax"/>
        </c:scaling>
        <c:delete val="0"/>
        <c:axPos val="b"/>
        <c:majorGridlines/>
        <c:numFmt formatCode="General" sourceLinked="1"/>
        <c:majorTickMark val="out"/>
        <c:minorTickMark val="none"/>
        <c:tickLblPos val="nextTo"/>
        <c:crossAx val="184371840"/>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2B104E-5808-45A8-976E-03B22C61D286}" type="datetimeFigureOut">
              <a:rPr lang="en-US" smtClean="0"/>
              <a:t>3/28/2019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53CB34-8A6D-4F39-BFEC-6948741B2C0B}" type="slidenum">
              <a:rPr lang="en-US" smtClean="0"/>
              <a:t>‹#›</a:t>
            </a:fld>
            <a:endParaRPr lang="en-US"/>
          </a:p>
        </p:txBody>
      </p:sp>
    </p:spTree>
    <p:extLst>
      <p:ext uri="{BB962C8B-B14F-4D97-AF65-F5344CB8AC3E}">
        <p14:creationId xmlns:p14="http://schemas.microsoft.com/office/powerpoint/2010/main" val="3567584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a:t>
            </a:r>
          </a:p>
          <a:p>
            <a:r>
              <a:rPr lang="en-US" dirty="0"/>
              <a:t>We have no disclosures</a:t>
            </a:r>
          </a:p>
          <a:p>
            <a:r>
              <a:rPr lang="en-US" dirty="0"/>
              <a:t>40 minutes for presentation</a:t>
            </a:r>
          </a:p>
          <a:p>
            <a:r>
              <a:rPr lang="en-US" dirty="0"/>
              <a:t>Focus on practical take homes for institutions to use immediately</a:t>
            </a:r>
          </a:p>
          <a:p>
            <a:endParaRPr lang="en-US" dirty="0"/>
          </a:p>
        </p:txBody>
      </p:sp>
      <p:sp>
        <p:nvSpPr>
          <p:cNvPr id="4" name="Slide Number Placeholder 3"/>
          <p:cNvSpPr>
            <a:spLocks noGrp="1"/>
          </p:cNvSpPr>
          <p:nvPr>
            <p:ph type="sldNum" sz="quarter" idx="5"/>
          </p:nvPr>
        </p:nvSpPr>
        <p:spPr/>
        <p:txBody>
          <a:bodyPr/>
          <a:lstStyle/>
          <a:p>
            <a:fld id="{3553CB34-8A6D-4F39-BFEC-6948741B2C0B}" type="slidenum">
              <a:rPr lang="en-US" smtClean="0"/>
              <a:t>1</a:t>
            </a:fld>
            <a:endParaRPr lang="en-US"/>
          </a:p>
        </p:txBody>
      </p:sp>
    </p:spTree>
    <p:extLst>
      <p:ext uri="{BB962C8B-B14F-4D97-AF65-F5344CB8AC3E}">
        <p14:creationId xmlns:p14="http://schemas.microsoft.com/office/powerpoint/2010/main" val="3946484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a:t>
            </a:r>
          </a:p>
        </p:txBody>
      </p:sp>
      <p:sp>
        <p:nvSpPr>
          <p:cNvPr id="4" name="Slide Number Placeholder 3"/>
          <p:cNvSpPr>
            <a:spLocks noGrp="1"/>
          </p:cNvSpPr>
          <p:nvPr>
            <p:ph type="sldNum" sz="quarter" idx="5"/>
          </p:nvPr>
        </p:nvSpPr>
        <p:spPr/>
        <p:txBody>
          <a:bodyPr/>
          <a:lstStyle/>
          <a:p>
            <a:fld id="{3553CB34-8A6D-4F39-BFEC-6948741B2C0B}" type="slidenum">
              <a:rPr lang="en-US" smtClean="0"/>
              <a:t>2</a:t>
            </a:fld>
            <a:endParaRPr lang="en-US"/>
          </a:p>
        </p:txBody>
      </p:sp>
    </p:spTree>
    <p:extLst>
      <p:ext uri="{BB962C8B-B14F-4D97-AF65-F5344CB8AC3E}">
        <p14:creationId xmlns:p14="http://schemas.microsoft.com/office/powerpoint/2010/main" val="1283487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HH</a:t>
            </a:r>
          </a:p>
          <a:p>
            <a:pPr marL="171450" indent="-171450">
              <a:buFontTx/>
              <a:buChar char="-"/>
            </a:pPr>
            <a:r>
              <a:rPr lang="en-US" dirty="0"/>
              <a:t>This case was presented during the hospital medicine program’s relatively new M&amp;M series.  </a:t>
            </a:r>
          </a:p>
          <a:p>
            <a:pPr marL="171450" indent="-171450">
              <a:buFontTx/>
              <a:buChar char="-"/>
            </a:pPr>
            <a:r>
              <a:rPr lang="en-US" dirty="0"/>
              <a:t>59yo previously healthy man with left-sided chest and arm pain. </a:t>
            </a:r>
          </a:p>
          <a:p>
            <a:pPr marL="171450" indent="-171450">
              <a:buFontTx/>
              <a:buChar char="-"/>
            </a:pPr>
            <a:r>
              <a:rPr lang="en-US" dirty="0"/>
              <a:t>also reported having some fever and chills</a:t>
            </a:r>
          </a:p>
          <a:p>
            <a:pPr marL="171450" indent="-171450">
              <a:buFontTx/>
              <a:buChar char="-"/>
            </a:pPr>
            <a:r>
              <a:rPr lang="en-US" dirty="0"/>
              <a:t>His blood pressure was low on presentation but improved with fluids.  </a:t>
            </a:r>
          </a:p>
          <a:p>
            <a:pPr marL="171450" indent="-171450">
              <a:buFontTx/>
              <a:buChar char="-"/>
            </a:pPr>
            <a:r>
              <a:rPr lang="en-US" dirty="0"/>
              <a:t>pain was pleuritic and reproducible to palpation. </a:t>
            </a:r>
          </a:p>
          <a:p>
            <a:pPr marL="171450" indent="-171450">
              <a:buFontTx/>
              <a:buChar char="-"/>
            </a:pPr>
            <a:r>
              <a:rPr lang="en-US" dirty="0"/>
              <a:t>An EKG showed some ST elevation in a few leads but his troponins were negative so he was not felt to be having ACS.  </a:t>
            </a:r>
          </a:p>
          <a:p>
            <a:pPr marL="171450" indent="-171450">
              <a:buFontTx/>
              <a:buChar char="-"/>
            </a:pPr>
            <a:r>
              <a:rPr lang="en-US" dirty="0"/>
              <a:t>A CT angiogram was performed to rule out an aortic dissection, the radiologist read it as a normal study with no evidence of dissection.  </a:t>
            </a:r>
          </a:p>
          <a:p>
            <a:pPr marL="171450" indent="-171450">
              <a:buFontTx/>
              <a:buChar char="-"/>
            </a:pPr>
            <a:r>
              <a:rPr lang="en-US" dirty="0"/>
              <a:t>Cardiology evaluated him and felt that he had pericarditis- treatment was started.  </a:t>
            </a:r>
          </a:p>
          <a:p>
            <a:pPr marL="171450" indent="-171450">
              <a:buFontTx/>
              <a:buChar char="-"/>
            </a:pPr>
            <a:r>
              <a:rPr lang="en-US" dirty="0"/>
              <a:t>In his labs, a </a:t>
            </a:r>
            <a:r>
              <a:rPr lang="en-US" dirty="0" err="1"/>
              <a:t>bandemia</a:t>
            </a:r>
            <a:r>
              <a:rPr lang="en-US" dirty="0"/>
              <a:t> of 49% was noted and commented on in the resident’s admission note as being of unknown significance.  Blood cultures were ordered. </a:t>
            </a:r>
          </a:p>
          <a:p>
            <a:pPr marL="171450" indent="-171450">
              <a:buFontTx/>
              <a:buChar char="-"/>
            </a:pPr>
            <a:r>
              <a:rPr lang="en-US" dirty="0"/>
              <a:t>By the next day, the blood cultures had not been drawn and he was continued on treatment for pericarditis.  His band count came down to 24%, blood cultures were re-ordered, the plan was to continue to watch him off of antibiotics.  By the next day, he was in shock, went to the ICU, the blood cultures grew gram positive cocci.  Physical exam revealed an easily palpable mass in the left lateral chest/armpit.  Re-review of the CT showed clear evidence of an infection in that area.  The abscess was drained but the patient died of overwhelming  Group A strep sepsis.  </a:t>
            </a:r>
          </a:p>
        </p:txBody>
      </p:sp>
      <p:sp>
        <p:nvSpPr>
          <p:cNvPr id="4" name="Slide Number Placeholder 3"/>
          <p:cNvSpPr>
            <a:spLocks noGrp="1"/>
          </p:cNvSpPr>
          <p:nvPr>
            <p:ph type="sldNum" sz="quarter" idx="10"/>
          </p:nvPr>
        </p:nvSpPr>
        <p:spPr/>
        <p:txBody>
          <a:bodyPr/>
          <a:lstStyle/>
          <a:p>
            <a:fld id="{A9A3AD1A-5944-4E65-8A83-6E9F4809B4DC}" type="slidenum">
              <a:rPr lang="en-US" smtClean="0"/>
              <a:t>3</a:t>
            </a:fld>
            <a:endParaRPr lang="en-US"/>
          </a:p>
        </p:txBody>
      </p:sp>
    </p:spTree>
    <p:extLst>
      <p:ext uri="{BB962C8B-B14F-4D97-AF65-F5344CB8AC3E}">
        <p14:creationId xmlns:p14="http://schemas.microsoft.com/office/powerpoint/2010/main" val="3089837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a:t>
            </a:r>
          </a:p>
          <a:p>
            <a:r>
              <a:rPr lang="en-US" dirty="0"/>
              <a:t>HRET commissioned this report from the SIDM, included DS and BT, released in September, it provides a toolkit for institutions interested in improving diagnostic reliability.</a:t>
            </a:r>
          </a:p>
          <a:p>
            <a:endParaRPr lang="en-US" dirty="0"/>
          </a:p>
        </p:txBody>
      </p:sp>
      <p:sp>
        <p:nvSpPr>
          <p:cNvPr id="4" name="Slide Number Placeholder 3"/>
          <p:cNvSpPr>
            <a:spLocks noGrp="1"/>
          </p:cNvSpPr>
          <p:nvPr>
            <p:ph type="sldNum" sz="quarter" idx="5"/>
          </p:nvPr>
        </p:nvSpPr>
        <p:spPr/>
        <p:txBody>
          <a:bodyPr/>
          <a:lstStyle/>
          <a:p>
            <a:fld id="{3553CB34-8A6D-4F39-BFEC-6948741B2C0B}" type="slidenum">
              <a:rPr lang="en-US" smtClean="0"/>
              <a:t>4</a:t>
            </a:fld>
            <a:endParaRPr lang="en-US"/>
          </a:p>
        </p:txBody>
      </p:sp>
    </p:spTree>
    <p:extLst>
      <p:ext uri="{BB962C8B-B14F-4D97-AF65-F5344CB8AC3E}">
        <p14:creationId xmlns:p14="http://schemas.microsoft.com/office/powerpoint/2010/main" val="3655066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a:t>
            </a:r>
          </a:p>
        </p:txBody>
      </p:sp>
      <p:sp>
        <p:nvSpPr>
          <p:cNvPr id="4" name="Slide Number Placeholder 3"/>
          <p:cNvSpPr>
            <a:spLocks noGrp="1"/>
          </p:cNvSpPr>
          <p:nvPr>
            <p:ph type="sldNum" sz="quarter" idx="5"/>
          </p:nvPr>
        </p:nvSpPr>
        <p:spPr/>
        <p:txBody>
          <a:bodyPr/>
          <a:lstStyle/>
          <a:p>
            <a:fld id="{3553CB34-8A6D-4F39-BFEC-6948741B2C0B}" type="slidenum">
              <a:rPr lang="en-US" smtClean="0"/>
              <a:t>5</a:t>
            </a:fld>
            <a:endParaRPr lang="en-US"/>
          </a:p>
        </p:txBody>
      </p:sp>
    </p:spTree>
    <p:extLst>
      <p:ext uri="{BB962C8B-B14F-4D97-AF65-F5344CB8AC3E}">
        <p14:creationId xmlns:p14="http://schemas.microsoft.com/office/powerpoint/2010/main" val="759829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 handoff to KJ</a:t>
            </a:r>
          </a:p>
        </p:txBody>
      </p:sp>
      <p:sp>
        <p:nvSpPr>
          <p:cNvPr id="4" name="Slide Number Placeholder 3"/>
          <p:cNvSpPr>
            <a:spLocks noGrp="1"/>
          </p:cNvSpPr>
          <p:nvPr>
            <p:ph type="sldNum" sz="quarter" idx="5"/>
          </p:nvPr>
        </p:nvSpPr>
        <p:spPr/>
        <p:txBody>
          <a:bodyPr/>
          <a:lstStyle/>
          <a:p>
            <a:fld id="{3553CB34-8A6D-4F39-BFEC-6948741B2C0B}" type="slidenum">
              <a:rPr lang="en-US" smtClean="0"/>
              <a:t>6</a:t>
            </a:fld>
            <a:endParaRPr lang="en-US"/>
          </a:p>
        </p:txBody>
      </p:sp>
    </p:spTree>
    <p:extLst>
      <p:ext uri="{BB962C8B-B14F-4D97-AF65-F5344CB8AC3E}">
        <p14:creationId xmlns:p14="http://schemas.microsoft.com/office/powerpoint/2010/main" val="1682178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KJ</a:t>
            </a:r>
          </a:p>
        </p:txBody>
      </p:sp>
      <p:sp>
        <p:nvSpPr>
          <p:cNvPr id="4" name="Slide Number Placeholder 3"/>
          <p:cNvSpPr>
            <a:spLocks noGrp="1"/>
          </p:cNvSpPr>
          <p:nvPr>
            <p:ph type="sldNum" sz="quarter" idx="5"/>
          </p:nvPr>
        </p:nvSpPr>
        <p:spPr/>
        <p:txBody>
          <a:bodyPr/>
          <a:lstStyle/>
          <a:p>
            <a:fld id="{3553CB34-8A6D-4F39-BFEC-6948741B2C0B}" type="slidenum">
              <a:rPr lang="en-US" smtClean="0"/>
              <a:t>7</a:t>
            </a:fld>
            <a:endParaRPr lang="en-US"/>
          </a:p>
        </p:txBody>
      </p:sp>
    </p:spTree>
    <p:extLst>
      <p:ext uri="{BB962C8B-B14F-4D97-AF65-F5344CB8AC3E}">
        <p14:creationId xmlns:p14="http://schemas.microsoft.com/office/powerpoint/2010/main" val="716138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KJ</a:t>
            </a:r>
          </a:p>
          <a:p>
            <a:endParaRPr lang="en-US" dirty="0"/>
          </a:p>
        </p:txBody>
      </p:sp>
      <p:sp>
        <p:nvSpPr>
          <p:cNvPr id="4" name="Slide Number Placeholder 3"/>
          <p:cNvSpPr>
            <a:spLocks noGrp="1"/>
          </p:cNvSpPr>
          <p:nvPr>
            <p:ph type="sldNum" sz="quarter" idx="10"/>
          </p:nvPr>
        </p:nvSpPr>
        <p:spPr/>
        <p:txBody>
          <a:bodyPr/>
          <a:lstStyle/>
          <a:p>
            <a:fld id="{A9A3AD1A-5944-4E65-8A83-6E9F4809B4DC}" type="slidenum">
              <a:rPr lang="en-US" smtClean="0"/>
              <a:t>8</a:t>
            </a:fld>
            <a:endParaRPr lang="en-US"/>
          </a:p>
        </p:txBody>
      </p:sp>
    </p:spTree>
    <p:extLst>
      <p:ext uri="{BB962C8B-B14F-4D97-AF65-F5344CB8AC3E}">
        <p14:creationId xmlns:p14="http://schemas.microsoft.com/office/powerpoint/2010/main" val="994947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KJ</a:t>
            </a:r>
          </a:p>
        </p:txBody>
      </p:sp>
      <p:sp>
        <p:nvSpPr>
          <p:cNvPr id="4" name="Slide Number Placeholder 3"/>
          <p:cNvSpPr>
            <a:spLocks noGrp="1"/>
          </p:cNvSpPr>
          <p:nvPr>
            <p:ph type="sldNum" sz="quarter" idx="5"/>
          </p:nvPr>
        </p:nvSpPr>
        <p:spPr/>
        <p:txBody>
          <a:bodyPr/>
          <a:lstStyle/>
          <a:p>
            <a:fld id="{3553CB34-8A6D-4F39-BFEC-6948741B2C0B}" type="slidenum">
              <a:rPr lang="en-US" smtClean="0"/>
              <a:t>9</a:t>
            </a:fld>
            <a:endParaRPr lang="en-US"/>
          </a:p>
        </p:txBody>
      </p:sp>
    </p:spTree>
    <p:extLst>
      <p:ext uri="{BB962C8B-B14F-4D97-AF65-F5344CB8AC3E}">
        <p14:creationId xmlns:p14="http://schemas.microsoft.com/office/powerpoint/2010/main" val="464284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KJ</a:t>
            </a:r>
          </a:p>
          <a:p>
            <a:r>
              <a:rPr lang="en-US" dirty="0"/>
              <a:t>Collaboration with Tech spring</a:t>
            </a:r>
          </a:p>
          <a:p>
            <a:r>
              <a:rPr lang="en-US" dirty="0"/>
              <a:t>Novel </a:t>
            </a:r>
          </a:p>
        </p:txBody>
      </p:sp>
      <p:sp>
        <p:nvSpPr>
          <p:cNvPr id="4" name="Slide Number Placeholder 3"/>
          <p:cNvSpPr>
            <a:spLocks noGrp="1"/>
          </p:cNvSpPr>
          <p:nvPr>
            <p:ph type="sldNum" sz="quarter" idx="10"/>
          </p:nvPr>
        </p:nvSpPr>
        <p:spPr/>
        <p:txBody>
          <a:bodyPr/>
          <a:lstStyle/>
          <a:p>
            <a:fld id="{A9A3AD1A-5944-4E65-8A83-6E9F4809B4DC}" type="slidenum">
              <a:rPr lang="en-US" smtClean="0"/>
              <a:t>10</a:t>
            </a:fld>
            <a:endParaRPr lang="en-US"/>
          </a:p>
        </p:txBody>
      </p:sp>
    </p:spTree>
    <p:extLst>
      <p:ext uri="{BB962C8B-B14F-4D97-AF65-F5344CB8AC3E}">
        <p14:creationId xmlns:p14="http://schemas.microsoft.com/office/powerpoint/2010/main" val="1082564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KJ</a:t>
            </a:r>
          </a:p>
        </p:txBody>
      </p:sp>
      <p:sp>
        <p:nvSpPr>
          <p:cNvPr id="4" name="Slide Number Placeholder 3"/>
          <p:cNvSpPr>
            <a:spLocks noGrp="1"/>
          </p:cNvSpPr>
          <p:nvPr>
            <p:ph type="sldNum" sz="quarter" idx="5"/>
          </p:nvPr>
        </p:nvSpPr>
        <p:spPr/>
        <p:txBody>
          <a:bodyPr/>
          <a:lstStyle/>
          <a:p>
            <a:fld id="{3553CB34-8A6D-4F39-BFEC-6948741B2C0B}" type="slidenum">
              <a:rPr lang="en-US" smtClean="0"/>
              <a:t>11</a:t>
            </a:fld>
            <a:endParaRPr lang="en-US"/>
          </a:p>
        </p:txBody>
      </p:sp>
    </p:spTree>
    <p:extLst>
      <p:ext uri="{BB962C8B-B14F-4D97-AF65-F5344CB8AC3E}">
        <p14:creationId xmlns:p14="http://schemas.microsoft.com/office/powerpoint/2010/main" val="4094878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KJ</a:t>
            </a:r>
          </a:p>
          <a:p>
            <a:endParaRPr lang="en-US" dirty="0"/>
          </a:p>
        </p:txBody>
      </p:sp>
      <p:sp>
        <p:nvSpPr>
          <p:cNvPr id="4" name="Slide Number Placeholder 3"/>
          <p:cNvSpPr>
            <a:spLocks noGrp="1"/>
          </p:cNvSpPr>
          <p:nvPr>
            <p:ph type="sldNum" sz="quarter" idx="10"/>
          </p:nvPr>
        </p:nvSpPr>
        <p:spPr/>
        <p:txBody>
          <a:bodyPr/>
          <a:lstStyle/>
          <a:p>
            <a:fld id="{B1F9905E-FFD0-4548-B5A4-314EFDE2B101}" type="slidenum">
              <a:rPr lang="en-US" smtClean="0"/>
              <a:t>12</a:t>
            </a:fld>
            <a:endParaRPr lang="en-US" dirty="0"/>
          </a:p>
        </p:txBody>
      </p:sp>
    </p:spTree>
    <p:extLst>
      <p:ext uri="{BB962C8B-B14F-4D97-AF65-F5344CB8AC3E}">
        <p14:creationId xmlns:p14="http://schemas.microsoft.com/office/powerpoint/2010/main" val="2620858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a:t>Failure to look/palpate the lateral chest wall/axilla</a:t>
            </a:r>
          </a:p>
          <a:p>
            <a:pPr marL="228600" indent="-228600">
              <a:buAutoNum type="arabicParenR"/>
            </a:pPr>
            <a:r>
              <a:rPr lang="en-US" dirty="0"/>
              <a:t>Failure to recognize the significance of the fever and chills and the reproducible nature of the pain</a:t>
            </a:r>
          </a:p>
          <a:p>
            <a:pPr marL="228600" indent="-228600">
              <a:buAutoNum type="arabicParenR"/>
            </a:pPr>
            <a:r>
              <a:rPr lang="en-US" dirty="0"/>
              <a:t>Failure to recognize the significance of the band count</a:t>
            </a:r>
          </a:p>
          <a:p>
            <a:pPr marL="228600" indent="-228600">
              <a:buAutoNum type="arabicParenR"/>
            </a:pPr>
            <a:r>
              <a:rPr lang="en-US" dirty="0"/>
              <a:t>Failure to consider alternative diagnosis other than pericarditis</a:t>
            </a:r>
          </a:p>
          <a:p>
            <a:pPr marL="228600" indent="-228600">
              <a:buAutoNum type="arabicParenR"/>
            </a:pPr>
            <a:r>
              <a:rPr lang="en-US" dirty="0"/>
              <a:t>Busy ED shift, busy resident and supervising hospitalist</a:t>
            </a:r>
          </a:p>
          <a:p>
            <a:pPr marL="228600" indent="-228600">
              <a:buAutoNum type="arabicParenR"/>
            </a:pPr>
            <a:r>
              <a:rPr lang="en-US" dirty="0"/>
              <a:t>Failure in nursing handover to report that blood cultures had not been drawn</a:t>
            </a:r>
          </a:p>
          <a:p>
            <a:pPr marL="228600" indent="-228600">
              <a:buAutoNum type="arabicParenR"/>
            </a:pPr>
            <a:r>
              <a:rPr lang="en-US" dirty="0"/>
              <a:t>Failure of the floor nurse and resident to note that the blood culture had not been drawn</a:t>
            </a:r>
          </a:p>
          <a:p>
            <a:pPr marL="228600" indent="-228600">
              <a:buAutoNum type="arabicParenR"/>
            </a:pPr>
            <a:r>
              <a:rPr lang="en-US" dirty="0"/>
              <a:t>Bed space issues- patient remained in the ED waiting for a cardiac bed</a:t>
            </a:r>
          </a:p>
          <a:p>
            <a:pPr marL="228600" indent="-228600">
              <a:buAutoNum type="arabicParenR"/>
            </a:pPr>
            <a:r>
              <a:rPr lang="en-US" dirty="0"/>
              <a:t>Challenging diagnosis</a:t>
            </a:r>
          </a:p>
          <a:p>
            <a:pPr marL="228600" indent="-228600">
              <a:buAutoNum type="arabicParenR"/>
            </a:pPr>
            <a:r>
              <a:rPr lang="en-US" dirty="0"/>
              <a:t> As mentioned, not enough resident supervision</a:t>
            </a:r>
          </a:p>
          <a:p>
            <a:pPr marL="228600" indent="-228600">
              <a:buAutoNum type="arabicParenR"/>
            </a:pPr>
            <a:r>
              <a:rPr lang="en-US" dirty="0"/>
              <a:t>Radiologist missed the findings on CT</a:t>
            </a:r>
          </a:p>
          <a:p>
            <a:pPr marL="228600" indent="-228600">
              <a:buAutoNum type="arabicParenR"/>
            </a:pPr>
            <a:r>
              <a:rPr lang="en-US" dirty="0"/>
              <a:t>Cardiology consultant was not immediately available</a:t>
            </a:r>
          </a:p>
          <a:p>
            <a:pPr marL="228600" indent="-228600">
              <a:buAutoNum type="arabicParenR"/>
            </a:pPr>
            <a:r>
              <a:rPr lang="en-US" dirty="0"/>
              <a:t> Multiple cognitive biases at play</a:t>
            </a:r>
          </a:p>
        </p:txBody>
      </p:sp>
      <p:sp>
        <p:nvSpPr>
          <p:cNvPr id="4" name="Slide Number Placeholder 3"/>
          <p:cNvSpPr>
            <a:spLocks noGrp="1"/>
          </p:cNvSpPr>
          <p:nvPr>
            <p:ph type="sldNum" sz="quarter" idx="10"/>
          </p:nvPr>
        </p:nvSpPr>
        <p:spPr/>
        <p:txBody>
          <a:bodyPr/>
          <a:lstStyle/>
          <a:p>
            <a:fld id="{A9A3AD1A-5944-4E65-8A83-6E9F4809B4DC}" type="slidenum">
              <a:rPr lang="en-US" smtClean="0"/>
              <a:t>13</a:t>
            </a:fld>
            <a:endParaRPr lang="en-US"/>
          </a:p>
        </p:txBody>
      </p:sp>
    </p:spTree>
    <p:extLst>
      <p:ext uri="{BB962C8B-B14F-4D97-AF65-F5344CB8AC3E}">
        <p14:creationId xmlns:p14="http://schemas.microsoft.com/office/powerpoint/2010/main" val="3717797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KJ</a:t>
            </a:r>
          </a:p>
          <a:p>
            <a:pPr marL="171450" indent="-171450">
              <a:buFontTx/>
              <a:buChar char="-"/>
            </a:pPr>
            <a:r>
              <a:rPr lang="en-US" dirty="0"/>
              <a:t>Teamwork with risk management, centralized and decentralized approach</a:t>
            </a:r>
          </a:p>
          <a:p>
            <a:pPr marL="171450" indent="-171450">
              <a:buFontTx/>
              <a:buChar char="-"/>
            </a:pPr>
            <a:r>
              <a:rPr lang="en-US" dirty="0"/>
              <a:t>Close relationship between medical staff and quality/safety team</a:t>
            </a:r>
          </a:p>
          <a:p>
            <a:pPr marL="171450" indent="-171450">
              <a:buFontTx/>
              <a:buChar char="-"/>
            </a:pPr>
            <a:r>
              <a:rPr lang="en-US" dirty="0"/>
              <a:t>PFAC member on patient safety committee</a:t>
            </a:r>
          </a:p>
        </p:txBody>
      </p:sp>
      <p:sp>
        <p:nvSpPr>
          <p:cNvPr id="4" name="Slide Number Placeholder 3"/>
          <p:cNvSpPr>
            <a:spLocks noGrp="1"/>
          </p:cNvSpPr>
          <p:nvPr>
            <p:ph type="sldNum" sz="quarter" idx="5"/>
          </p:nvPr>
        </p:nvSpPr>
        <p:spPr/>
        <p:txBody>
          <a:bodyPr/>
          <a:lstStyle/>
          <a:p>
            <a:fld id="{3553CB34-8A6D-4F39-BFEC-6948741B2C0B}" type="slidenum">
              <a:rPr lang="en-US" smtClean="0"/>
              <a:t>14</a:t>
            </a:fld>
            <a:endParaRPr lang="en-US"/>
          </a:p>
        </p:txBody>
      </p:sp>
    </p:spTree>
    <p:extLst>
      <p:ext uri="{BB962C8B-B14F-4D97-AF65-F5344CB8AC3E}">
        <p14:creationId xmlns:p14="http://schemas.microsoft.com/office/powerpoint/2010/main" val="3284846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 There are multiple examples, we’ll talk about 2 in particular </a:t>
            </a:r>
          </a:p>
        </p:txBody>
      </p:sp>
      <p:sp>
        <p:nvSpPr>
          <p:cNvPr id="4" name="Slide Number Placeholder 3"/>
          <p:cNvSpPr>
            <a:spLocks noGrp="1"/>
          </p:cNvSpPr>
          <p:nvPr>
            <p:ph type="sldNum" sz="quarter" idx="5"/>
          </p:nvPr>
        </p:nvSpPr>
        <p:spPr/>
        <p:txBody>
          <a:bodyPr/>
          <a:lstStyle/>
          <a:p>
            <a:fld id="{3553CB34-8A6D-4F39-BFEC-6948741B2C0B}" type="slidenum">
              <a:rPr lang="en-US" smtClean="0"/>
              <a:t>15</a:t>
            </a:fld>
            <a:endParaRPr lang="en-US"/>
          </a:p>
        </p:txBody>
      </p:sp>
    </p:spTree>
    <p:extLst>
      <p:ext uri="{BB962C8B-B14F-4D97-AF65-F5344CB8AC3E}">
        <p14:creationId xmlns:p14="http://schemas.microsoft.com/office/powerpoint/2010/main" val="790995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a:t>
            </a:r>
          </a:p>
        </p:txBody>
      </p:sp>
      <p:sp>
        <p:nvSpPr>
          <p:cNvPr id="4" name="Slide Number Placeholder 3"/>
          <p:cNvSpPr>
            <a:spLocks noGrp="1"/>
          </p:cNvSpPr>
          <p:nvPr>
            <p:ph type="sldNum" sz="quarter" idx="5"/>
          </p:nvPr>
        </p:nvSpPr>
        <p:spPr/>
        <p:txBody>
          <a:bodyPr/>
          <a:lstStyle/>
          <a:p>
            <a:fld id="{3553CB34-8A6D-4F39-BFEC-6948741B2C0B}" type="slidenum">
              <a:rPr lang="en-US" smtClean="0"/>
              <a:t>16</a:t>
            </a:fld>
            <a:endParaRPr lang="en-US"/>
          </a:p>
        </p:txBody>
      </p:sp>
    </p:spTree>
    <p:extLst>
      <p:ext uri="{BB962C8B-B14F-4D97-AF65-F5344CB8AC3E}">
        <p14:creationId xmlns:p14="http://schemas.microsoft.com/office/powerpoint/2010/main" val="33789297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a:t>
            </a:r>
          </a:p>
          <a:p>
            <a:endParaRPr lang="en-US" dirty="0"/>
          </a:p>
          <a:p>
            <a:r>
              <a:rPr lang="en-US" dirty="0"/>
              <a:t>Hospitalist group in their learning got interested in how radiology reports are interpreted based on Superficial thrombophlebitis vs DVT</a:t>
            </a:r>
          </a:p>
          <a:p>
            <a:endParaRPr lang="en-US" dirty="0"/>
          </a:p>
          <a:p>
            <a:r>
              <a:rPr lang="en-US" dirty="0"/>
              <a:t>Compare old report to new report</a:t>
            </a:r>
          </a:p>
          <a:p>
            <a:endParaRPr lang="en-US" dirty="0"/>
          </a:p>
          <a:p>
            <a:r>
              <a:rPr lang="en-US" dirty="0"/>
              <a:t>Check with Steve O’Connor/Chris Bryson</a:t>
            </a:r>
          </a:p>
        </p:txBody>
      </p:sp>
      <p:sp>
        <p:nvSpPr>
          <p:cNvPr id="4" name="Slide Number Placeholder 3"/>
          <p:cNvSpPr>
            <a:spLocks noGrp="1"/>
          </p:cNvSpPr>
          <p:nvPr>
            <p:ph type="sldNum" sz="quarter" idx="5"/>
          </p:nvPr>
        </p:nvSpPr>
        <p:spPr/>
        <p:txBody>
          <a:bodyPr/>
          <a:lstStyle/>
          <a:p>
            <a:fld id="{3553CB34-8A6D-4F39-BFEC-6948741B2C0B}" type="slidenum">
              <a:rPr lang="en-US" smtClean="0"/>
              <a:t>17</a:t>
            </a:fld>
            <a:endParaRPr lang="en-US"/>
          </a:p>
        </p:txBody>
      </p:sp>
    </p:spTree>
    <p:extLst>
      <p:ext uri="{BB962C8B-B14F-4D97-AF65-F5344CB8AC3E}">
        <p14:creationId xmlns:p14="http://schemas.microsoft.com/office/powerpoint/2010/main" val="4039947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a:t>
            </a:r>
          </a:p>
        </p:txBody>
      </p:sp>
      <p:sp>
        <p:nvSpPr>
          <p:cNvPr id="4" name="Slide Number Placeholder 3"/>
          <p:cNvSpPr>
            <a:spLocks noGrp="1"/>
          </p:cNvSpPr>
          <p:nvPr>
            <p:ph type="sldNum" sz="quarter" idx="5"/>
          </p:nvPr>
        </p:nvSpPr>
        <p:spPr/>
        <p:txBody>
          <a:bodyPr/>
          <a:lstStyle/>
          <a:p>
            <a:fld id="{3553CB34-8A6D-4F39-BFEC-6948741B2C0B}" type="slidenum">
              <a:rPr lang="en-US" smtClean="0"/>
              <a:t>20</a:t>
            </a:fld>
            <a:endParaRPr lang="en-US"/>
          </a:p>
        </p:txBody>
      </p:sp>
    </p:spTree>
    <p:extLst>
      <p:ext uri="{BB962C8B-B14F-4D97-AF65-F5344CB8AC3E}">
        <p14:creationId xmlns:p14="http://schemas.microsoft.com/office/powerpoint/2010/main" val="1604985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a:t>
            </a:r>
          </a:p>
          <a:p>
            <a:endParaRPr lang="en-US" dirty="0"/>
          </a:p>
          <a:p>
            <a:r>
              <a:rPr lang="en-US" dirty="0"/>
              <a:t>Add picture of HH and BT</a:t>
            </a:r>
          </a:p>
        </p:txBody>
      </p:sp>
      <p:sp>
        <p:nvSpPr>
          <p:cNvPr id="4" name="Slide Number Placeholder 3"/>
          <p:cNvSpPr>
            <a:spLocks noGrp="1"/>
          </p:cNvSpPr>
          <p:nvPr>
            <p:ph type="sldNum" sz="quarter" idx="5"/>
          </p:nvPr>
        </p:nvSpPr>
        <p:spPr/>
        <p:txBody>
          <a:bodyPr/>
          <a:lstStyle/>
          <a:p>
            <a:fld id="{3553CB34-8A6D-4F39-BFEC-6948741B2C0B}" type="slidenum">
              <a:rPr lang="en-US" smtClean="0"/>
              <a:t>21</a:t>
            </a:fld>
            <a:endParaRPr lang="en-US"/>
          </a:p>
        </p:txBody>
      </p:sp>
    </p:spTree>
    <p:extLst>
      <p:ext uri="{BB962C8B-B14F-4D97-AF65-F5344CB8AC3E}">
        <p14:creationId xmlns:p14="http://schemas.microsoft.com/office/powerpoint/2010/main" val="2504856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a:t>
            </a:r>
          </a:p>
        </p:txBody>
      </p:sp>
      <p:sp>
        <p:nvSpPr>
          <p:cNvPr id="4" name="Slide Number Placeholder 3"/>
          <p:cNvSpPr>
            <a:spLocks noGrp="1"/>
          </p:cNvSpPr>
          <p:nvPr>
            <p:ph type="sldNum" sz="quarter" idx="5"/>
          </p:nvPr>
        </p:nvSpPr>
        <p:spPr/>
        <p:txBody>
          <a:bodyPr/>
          <a:lstStyle/>
          <a:p>
            <a:fld id="{3553CB34-8A6D-4F39-BFEC-6948741B2C0B}" type="slidenum">
              <a:rPr lang="en-US" smtClean="0"/>
              <a:t>22</a:t>
            </a:fld>
            <a:endParaRPr lang="en-US"/>
          </a:p>
        </p:txBody>
      </p:sp>
    </p:spTree>
    <p:extLst>
      <p:ext uri="{BB962C8B-B14F-4D97-AF65-F5344CB8AC3E}">
        <p14:creationId xmlns:p14="http://schemas.microsoft.com/office/powerpoint/2010/main" val="917201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a:t>
            </a:r>
          </a:p>
          <a:p>
            <a:endParaRPr lang="en-US" dirty="0"/>
          </a:p>
          <a:p>
            <a:r>
              <a:rPr lang="en-US" dirty="0"/>
              <a:t>Hospitalist M&amp;Ms, departmental grand rounds, resident education</a:t>
            </a:r>
          </a:p>
        </p:txBody>
      </p:sp>
      <p:sp>
        <p:nvSpPr>
          <p:cNvPr id="4" name="Slide Number Placeholder 3"/>
          <p:cNvSpPr>
            <a:spLocks noGrp="1"/>
          </p:cNvSpPr>
          <p:nvPr>
            <p:ph type="sldNum" sz="quarter" idx="10"/>
          </p:nvPr>
        </p:nvSpPr>
        <p:spPr/>
        <p:txBody>
          <a:bodyPr/>
          <a:lstStyle/>
          <a:p>
            <a:fld id="{A9A3AD1A-5944-4E65-8A83-6E9F4809B4DC}" type="slidenum">
              <a:rPr lang="en-US" smtClean="0"/>
              <a:t>23</a:t>
            </a:fld>
            <a:endParaRPr lang="en-US"/>
          </a:p>
        </p:txBody>
      </p:sp>
    </p:spTree>
    <p:extLst>
      <p:ext uri="{BB962C8B-B14F-4D97-AF65-F5344CB8AC3E}">
        <p14:creationId xmlns:p14="http://schemas.microsoft.com/office/powerpoint/2010/main" val="26399025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HH</a:t>
            </a:r>
          </a:p>
          <a:p>
            <a:endParaRPr lang="en-US" dirty="0"/>
          </a:p>
          <a:p>
            <a:r>
              <a:rPr lang="en-US" dirty="0"/>
              <a:t>Proposal to BHIC to fund</a:t>
            </a:r>
          </a:p>
          <a:p>
            <a:endParaRPr lang="en-US" dirty="0"/>
          </a:p>
          <a:p>
            <a:r>
              <a:rPr lang="en-US" dirty="0"/>
              <a:t>Some </a:t>
            </a:r>
            <a:r>
              <a:rPr lang="en-US" dirty="0" err="1"/>
              <a:t>visualdx</a:t>
            </a:r>
            <a:r>
              <a:rPr lang="en-US" dirty="0"/>
              <a:t> stuff here- commitments from ED, hospital medicine, pediatrics to use it for clinical and education </a:t>
            </a:r>
          </a:p>
          <a:p>
            <a:endParaRPr lang="en-US" dirty="0"/>
          </a:p>
        </p:txBody>
      </p:sp>
      <p:sp>
        <p:nvSpPr>
          <p:cNvPr id="4" name="Slide Number Placeholder 3"/>
          <p:cNvSpPr>
            <a:spLocks noGrp="1"/>
          </p:cNvSpPr>
          <p:nvPr>
            <p:ph type="sldNum" sz="quarter" idx="10"/>
          </p:nvPr>
        </p:nvSpPr>
        <p:spPr/>
        <p:txBody>
          <a:bodyPr/>
          <a:lstStyle/>
          <a:p>
            <a:fld id="{A9A3AD1A-5944-4E65-8A83-6E9F4809B4DC}" type="slidenum">
              <a:rPr lang="en-US" smtClean="0"/>
              <a:t>24</a:t>
            </a:fld>
            <a:endParaRPr lang="en-US"/>
          </a:p>
        </p:txBody>
      </p:sp>
    </p:spTree>
    <p:extLst>
      <p:ext uri="{BB962C8B-B14F-4D97-AF65-F5344CB8AC3E}">
        <p14:creationId xmlns:p14="http://schemas.microsoft.com/office/powerpoint/2010/main" val="1597371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PRIDE here</a:t>
            </a:r>
          </a:p>
          <a:p>
            <a:r>
              <a:rPr lang="en-US" dirty="0"/>
              <a:t>SIDM- screenshot IM reasoning podcast</a:t>
            </a:r>
          </a:p>
          <a:p>
            <a:r>
              <a:rPr lang="en-US" dirty="0"/>
              <a:t>Change package (HRET- AHA)</a:t>
            </a:r>
          </a:p>
          <a:p>
            <a:r>
              <a:rPr lang="en-US" dirty="0"/>
              <a:t>Upcoming- AHRQ, Macy foundation learning collaborative, malpractice insurers</a:t>
            </a:r>
          </a:p>
          <a:p>
            <a:endParaRPr lang="en-US" dirty="0"/>
          </a:p>
        </p:txBody>
      </p:sp>
      <p:sp>
        <p:nvSpPr>
          <p:cNvPr id="4" name="Slide Number Placeholder 3"/>
          <p:cNvSpPr>
            <a:spLocks noGrp="1"/>
          </p:cNvSpPr>
          <p:nvPr>
            <p:ph type="sldNum" sz="quarter" idx="10"/>
          </p:nvPr>
        </p:nvSpPr>
        <p:spPr/>
        <p:txBody>
          <a:bodyPr/>
          <a:lstStyle/>
          <a:p>
            <a:fld id="{A9A3AD1A-5944-4E65-8A83-6E9F4809B4DC}" type="slidenum">
              <a:rPr lang="en-US" smtClean="0"/>
              <a:t>25</a:t>
            </a:fld>
            <a:endParaRPr lang="en-US"/>
          </a:p>
        </p:txBody>
      </p:sp>
    </p:spTree>
    <p:extLst>
      <p:ext uri="{BB962C8B-B14F-4D97-AF65-F5344CB8AC3E}">
        <p14:creationId xmlns:p14="http://schemas.microsoft.com/office/powerpoint/2010/main" val="12645067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2" name="Title 1"/>
          <p:cNvSpPr>
            <a:spLocks noGrp="1"/>
          </p:cNvSpPr>
          <p:nvPr userDrawn="1">
            <p:ph type="ctrTitle"/>
          </p:nvPr>
        </p:nvSpPr>
        <p:spPr>
          <a:xfrm>
            <a:off x="533400" y="698044"/>
            <a:ext cx="7772400" cy="646331"/>
          </a:xfrm>
          <a:noFill/>
        </p:spPr>
        <p:txBody>
          <a:bodyPr wrap="square" rtlCol="0" anchor="b" anchorCtr="0">
            <a:spAutoFit/>
          </a:bodyPr>
          <a:lstStyle>
            <a:lvl1pPr>
              <a:defRPr lang="en-US" sz="3600">
                <a:solidFill>
                  <a:schemeClr val="tx1">
                    <a:lumMod val="75000"/>
                    <a:lumOff val="25000"/>
                  </a:schemeClr>
                </a:solidFill>
                <a:latin typeface="Calibri" panose="020F0502020204030204" pitchFamily="34" charset="0"/>
                <a:ea typeface="+mn-ea"/>
                <a:cs typeface="Microsoft Sans Serif" panose="020B0604020202020204" pitchFamily="34" charset="0"/>
              </a:defRPr>
            </a:lvl1pPr>
          </a:lstStyle>
          <a:p>
            <a:pPr marL="0" lvl="0" algn="l"/>
            <a:r>
              <a:rPr lang="en-US" dirty="0"/>
              <a:t>Click to edit Master title style</a:t>
            </a:r>
          </a:p>
        </p:txBody>
      </p:sp>
      <p:sp>
        <p:nvSpPr>
          <p:cNvPr id="3" name="Subtitle 2"/>
          <p:cNvSpPr>
            <a:spLocks noGrp="1"/>
          </p:cNvSpPr>
          <p:nvPr userDrawn="1">
            <p:ph type="subTitle" idx="1"/>
          </p:nvPr>
        </p:nvSpPr>
        <p:spPr>
          <a:xfrm>
            <a:off x="838200" y="1371600"/>
            <a:ext cx="7467600" cy="461665"/>
          </a:xfrm>
          <a:noFill/>
        </p:spPr>
        <p:txBody>
          <a:bodyPr wrap="square" rtlCol="0" anchor="b" anchorCtr="0">
            <a:spAutoFit/>
          </a:bodyPr>
          <a:lstStyle>
            <a:lvl1pPr marL="0" indent="0">
              <a:buNone/>
              <a:defRPr lang="en-US" sz="2400">
                <a:solidFill>
                  <a:schemeClr val="tx1">
                    <a:lumMod val="75000"/>
                    <a:lumOff val="25000"/>
                  </a:schemeClr>
                </a:solidFill>
                <a:latin typeface="Calibri" panose="020F0502020204030204" pitchFamily="34" charset="0"/>
                <a:ea typeface="+mn-ea"/>
                <a:cs typeface="Microsoft Sans Serif" panose="020B0604020202020204" pitchFamily="34" charset="0"/>
              </a:defRPr>
            </a:lvl1pPr>
          </a:lstStyle>
          <a:p>
            <a:pPr marL="0" lvl="0"/>
            <a:r>
              <a:rPr lang="en-US"/>
              <a:t>Click to edit Master subtitle style</a:t>
            </a:r>
          </a:p>
        </p:txBody>
      </p:sp>
      <p:sp>
        <p:nvSpPr>
          <p:cNvPr id="4" name="Date Placeholder 3"/>
          <p:cNvSpPr>
            <a:spLocks noGrp="1"/>
          </p:cNvSpPr>
          <p:nvPr userDrawn="1">
            <p:ph type="dt" sz="half" idx="10"/>
          </p:nvPr>
        </p:nvSpPr>
        <p:spPr>
          <a:xfrm>
            <a:off x="838200" y="6518276"/>
            <a:ext cx="1752600" cy="365125"/>
          </a:xfrm>
          <a:prstGeom prst="rect">
            <a:avLst/>
          </a:prstGeom>
        </p:spPr>
        <p:txBody>
          <a:bodyPr/>
          <a:lstStyle>
            <a:lvl1pPr>
              <a:defRPr>
                <a:latin typeface="Calibri" panose="020F0502020204030204" pitchFamily="34" charset="0"/>
                <a:ea typeface="Verdana" panose="020B0604030504040204" pitchFamily="34" charset="0"/>
                <a:cs typeface="Verdana" panose="020B0604030504040204" pitchFamily="34" charset="0"/>
              </a:defRPr>
            </a:lvl1pPr>
          </a:lstStyle>
          <a:p>
            <a:fld id="{A9AFDB6F-B0D0-4C9D-9CC2-91984F0EED0C}" type="datetime1">
              <a:rPr lang="en-US" smtClean="0">
                <a:solidFill>
                  <a:prstClr val="white">
                    <a:lumMod val="75000"/>
                  </a:prstClr>
                </a:solidFill>
              </a:rPr>
              <a:t>3/28/2019</a:t>
            </a:fld>
            <a:endParaRPr lang="en-US" dirty="0">
              <a:solidFill>
                <a:prstClr val="white">
                  <a:lumMod val="75000"/>
                </a:prstClr>
              </a:solidFill>
            </a:endParaRPr>
          </a:p>
        </p:txBody>
      </p:sp>
      <p:sp>
        <p:nvSpPr>
          <p:cNvPr id="5" name="Footer Placeholder 4"/>
          <p:cNvSpPr>
            <a:spLocks noGrp="1"/>
          </p:cNvSpPr>
          <p:nvPr userDrawn="1">
            <p:ph type="ftr" sz="quarter" idx="11"/>
          </p:nvPr>
        </p:nvSpPr>
        <p:spPr>
          <a:xfrm>
            <a:off x="2743200" y="6518276"/>
            <a:ext cx="5334000" cy="365125"/>
          </a:xfrm>
          <a:prstGeom prst="rect">
            <a:avLst/>
          </a:prstGeom>
        </p:spPr>
        <p:txBody>
          <a:bodyPr/>
          <a:lstStyle>
            <a:lvl1pPr>
              <a:defRPr>
                <a:latin typeface="Calibri" panose="020F0502020204030204" pitchFamily="34" charset="0"/>
                <a:ea typeface="Verdana" panose="020B0604030504040204" pitchFamily="34" charset="0"/>
                <a:cs typeface="Verdana" panose="020B0604030504040204" pitchFamily="34" charset="0"/>
              </a:defRPr>
            </a:lvl1pPr>
          </a:lstStyle>
          <a:p>
            <a:endParaRPr lang="en-US" dirty="0">
              <a:solidFill>
                <a:prstClr val="white">
                  <a:lumMod val="75000"/>
                </a:prstClr>
              </a:solidFill>
            </a:endParaRPr>
          </a:p>
        </p:txBody>
      </p:sp>
      <p:sp>
        <p:nvSpPr>
          <p:cNvPr id="6" name="Slide Number Placeholder 5"/>
          <p:cNvSpPr>
            <a:spLocks noGrp="1"/>
          </p:cNvSpPr>
          <p:nvPr userDrawn="1">
            <p:ph type="sldNum" sz="quarter" idx="12"/>
          </p:nvPr>
        </p:nvSpPr>
        <p:spPr>
          <a:xfrm>
            <a:off x="8153400" y="6518276"/>
            <a:ext cx="914400" cy="365125"/>
          </a:xfrm>
          <a:prstGeom prst="rect">
            <a:avLst/>
          </a:prstGeom>
        </p:spPr>
        <p:txBody>
          <a:bodyPr/>
          <a:lstStyle>
            <a:lvl1pPr>
              <a:defRPr>
                <a:latin typeface="Calibri" panose="020F0502020204030204" pitchFamily="34" charset="0"/>
                <a:ea typeface="Verdana" panose="020B0604030504040204" pitchFamily="34" charset="0"/>
                <a:cs typeface="Verdana" panose="020B0604030504040204" pitchFamily="34" charset="0"/>
              </a:defRPr>
            </a:lvl1pPr>
          </a:lstStyle>
          <a:p>
            <a:fld id="{427B5E73-7EEA-4959-A01A-605019707380}" type="slidenum">
              <a:rPr lang="en-US">
                <a:solidFill>
                  <a:prstClr val="white">
                    <a:lumMod val="75000"/>
                  </a:prstClr>
                </a:solidFill>
              </a:rPr>
              <a:pPr/>
              <a:t>‹#›</a:t>
            </a:fld>
            <a:endParaRPr lang="en-US">
              <a:solidFill>
                <a:prstClr val="white">
                  <a:lumMod val="75000"/>
                </a:prstClr>
              </a:solidFill>
            </a:endParaRPr>
          </a:p>
        </p:txBody>
      </p:sp>
      <p:cxnSp>
        <p:nvCxnSpPr>
          <p:cNvPr id="14" name="Straight Connector 13"/>
          <p:cNvCxnSpPr/>
          <p:nvPr userDrawn="1"/>
        </p:nvCxnSpPr>
        <p:spPr>
          <a:xfrm>
            <a:off x="609600" y="1325613"/>
            <a:ext cx="769620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7"/>
          <p:cNvSpPr>
            <a:spLocks noGrp="1"/>
          </p:cNvSpPr>
          <p:nvPr userDrawn="1">
            <p:ph type="body" sz="quarter" idx="13" hasCustomPrompt="1"/>
          </p:nvPr>
        </p:nvSpPr>
        <p:spPr>
          <a:xfrm>
            <a:off x="758951" y="2717800"/>
            <a:ext cx="7626098" cy="609600"/>
          </a:xfrm>
        </p:spPr>
        <p:txBody>
          <a:bodyPr anchor="t" anchorCtr="1">
            <a:normAutofit/>
          </a:bodyPr>
          <a:lstStyle>
            <a:lvl1pPr marL="0" indent="0" algn="ctr">
              <a:buNone/>
              <a:defRPr lang="en-US" sz="2400" b="1" kern="1200" dirty="0">
                <a:solidFill>
                  <a:schemeClr val="tx1">
                    <a:lumMod val="75000"/>
                    <a:lumOff val="25000"/>
                  </a:schemeClr>
                </a:solidFill>
                <a:latin typeface="Calibri" panose="020F0502020204030204" pitchFamily="34" charset="0"/>
                <a:ea typeface="+mn-ea"/>
                <a:cs typeface="Microsoft Sans Serif" panose="020B0604020202020204" pitchFamily="34" charset="0"/>
              </a:defRPr>
            </a:lvl1pPr>
          </a:lstStyle>
          <a:p>
            <a:pPr lvl="0"/>
            <a:r>
              <a:rPr lang="en-US" dirty="0"/>
              <a:t>Presenter Name</a:t>
            </a:r>
          </a:p>
        </p:txBody>
      </p:sp>
      <p:sp>
        <p:nvSpPr>
          <p:cNvPr id="20" name="Text Placeholder 19"/>
          <p:cNvSpPr>
            <a:spLocks noGrp="1"/>
          </p:cNvSpPr>
          <p:nvPr userDrawn="1">
            <p:ph type="body" sz="quarter" idx="14" hasCustomPrompt="1"/>
          </p:nvPr>
        </p:nvSpPr>
        <p:spPr>
          <a:xfrm>
            <a:off x="777240" y="3327400"/>
            <a:ext cx="7589520" cy="1219200"/>
          </a:xfrm>
        </p:spPr>
        <p:txBody>
          <a:bodyPr anchor="t" anchorCtr="1">
            <a:noAutofit/>
          </a:bodyPr>
          <a:lstStyle>
            <a:lvl1pPr marL="342900" indent="-342900" algn="ctr">
              <a:buNone/>
              <a:defRPr lang="en-US" sz="2000" b="1" kern="1200" dirty="0">
                <a:solidFill>
                  <a:schemeClr val="tx1">
                    <a:lumMod val="75000"/>
                    <a:lumOff val="25000"/>
                  </a:schemeClr>
                </a:solidFill>
                <a:latin typeface="Calibri" panose="020F0502020204030204" pitchFamily="34" charset="0"/>
                <a:ea typeface="+mn-ea"/>
                <a:cs typeface="Microsoft Sans Serif" panose="020B0604020202020204" pitchFamily="34" charset="0"/>
              </a:defRPr>
            </a:lvl1pPr>
          </a:lstStyle>
          <a:p>
            <a:pPr marL="0" lvl="0" indent="0" algn="ctr" defTabSz="914400" rtl="0" eaLnBrk="1" latinLnBrk="0" hangingPunct="1">
              <a:spcBef>
                <a:spcPct val="20000"/>
              </a:spcBef>
            </a:pPr>
            <a:r>
              <a:rPr lang="en-US" dirty="0"/>
              <a:t>Title/Department</a:t>
            </a:r>
          </a:p>
        </p:txBody>
      </p:sp>
      <p:grpSp>
        <p:nvGrpSpPr>
          <p:cNvPr id="13" name="Group 12"/>
          <p:cNvGrpSpPr/>
          <p:nvPr userDrawn="1"/>
        </p:nvGrpSpPr>
        <p:grpSpPr>
          <a:xfrm>
            <a:off x="-4763" y="5029200"/>
            <a:ext cx="9153526" cy="1828800"/>
            <a:chOff x="-4763" y="5029200"/>
            <a:chExt cx="9153526" cy="1828800"/>
          </a:xfrm>
        </p:grpSpPr>
        <p:sp>
          <p:nvSpPr>
            <p:cNvPr id="7" name="Rectangle 6"/>
            <p:cNvSpPr/>
            <p:nvPr userDrawn="1"/>
          </p:nvSpPr>
          <p:spPr>
            <a:xfrm>
              <a:off x="-4763" y="5029200"/>
              <a:ext cx="9153526" cy="1828800"/>
            </a:xfrm>
            <a:prstGeom prst="rect">
              <a:avLst/>
            </a:prstGeom>
            <a:solidFill>
              <a:srgbClr val="19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a typeface="Verdana" panose="020B0604030504040204" pitchFamily="34" charset="0"/>
                <a:cs typeface="Verdana" panose="020B0604030504040204" pitchFamily="34" charset="0"/>
              </a:endParaRPr>
            </a:p>
          </p:txBody>
        </p:sp>
        <p:pic>
          <p:nvPicPr>
            <p:cNvPr id="16" name="Picture 3" descr="E:\``Active Logo Files\08 - PNG\Baystate_Health_Advancing_Care_Enhancing_Lives_SideBySide_2L_wht.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47800" y="5276562"/>
              <a:ext cx="6400800" cy="971838"/>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p:cNvSpPr/>
          <p:nvPr userDrawn="1"/>
        </p:nvSpPr>
        <p:spPr>
          <a:xfrm>
            <a:off x="0" y="5029200"/>
            <a:ext cx="182880" cy="1828800"/>
          </a:xfrm>
          <a:prstGeom prst="rect">
            <a:avLst/>
          </a:prstGeom>
          <a:solidFill>
            <a:srgbClr val="74A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a typeface="Verdana" panose="020B0604030504040204" pitchFamily="34" charset="0"/>
              <a:cs typeface="Verdana" panose="020B0604030504040204" pitchFamily="34" charset="0"/>
            </a:endParaRPr>
          </a:p>
        </p:txBody>
      </p:sp>
      <p:sp>
        <p:nvSpPr>
          <p:cNvPr id="17" name="Rectangle 16"/>
          <p:cNvSpPr/>
          <p:nvPr userDrawn="1"/>
        </p:nvSpPr>
        <p:spPr>
          <a:xfrm>
            <a:off x="259617" y="5029200"/>
            <a:ext cx="109728" cy="1828800"/>
          </a:xfrm>
          <a:prstGeom prst="rect">
            <a:avLst/>
          </a:prstGeom>
          <a:solidFill>
            <a:srgbClr val="5D99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a typeface="Verdana" panose="020B0604030504040204" pitchFamily="34" charset="0"/>
              <a:cs typeface="Verdana" panose="020B0604030504040204" pitchFamily="34" charset="0"/>
            </a:endParaRPr>
          </a:p>
        </p:txBody>
      </p:sp>
      <p:sp>
        <p:nvSpPr>
          <p:cNvPr id="19" name="Rectangle 18"/>
          <p:cNvSpPr/>
          <p:nvPr userDrawn="1"/>
        </p:nvSpPr>
        <p:spPr>
          <a:xfrm>
            <a:off x="461322" y="5029200"/>
            <a:ext cx="64008" cy="1828800"/>
          </a:xfrm>
          <a:prstGeom prst="rect">
            <a:avLst/>
          </a:prstGeom>
          <a:solidFill>
            <a:srgbClr val="488A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03661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3429000" y="6356352"/>
            <a:ext cx="1143000" cy="365125"/>
          </a:xfrm>
          <a:prstGeom prst="rect">
            <a:avLst/>
          </a:prstGeom>
        </p:spPr>
        <p:txBody>
          <a:bodyPr vert="horz" lIns="91440" tIns="45720" rIns="91440" bIns="45720" rtlCol="0" anchor="ctr"/>
          <a:lstStyle>
            <a:lvl1pPr algn="ctr">
              <a:defRPr sz="1200">
                <a:solidFill>
                  <a:schemeClr val="bg1">
                    <a:lumMod val="75000"/>
                  </a:schemeClr>
                </a:solidFill>
              </a:defRPr>
            </a:lvl1pPr>
          </a:lstStyle>
          <a:p>
            <a:fld id="{9ABC3901-A521-4EE9-AE34-8D4CEC3E9BA7}" type="datetime1">
              <a:rPr lang="en-US" smtClean="0">
                <a:solidFill>
                  <a:prstClr val="white">
                    <a:lumMod val="75000"/>
                  </a:prstClr>
                </a:solidFill>
              </a:rPr>
              <a:t>3/28/2019</a:t>
            </a:fld>
            <a:endParaRPr lang="en-US" dirty="0">
              <a:solidFill>
                <a:prstClr val="white">
                  <a:lumMod val="75000"/>
                </a:prstClr>
              </a:solidFill>
            </a:endParaRPr>
          </a:p>
        </p:txBody>
      </p:sp>
      <p:sp>
        <p:nvSpPr>
          <p:cNvPr id="8" name="Footer Placeholder 4"/>
          <p:cNvSpPr>
            <a:spLocks noGrp="1"/>
          </p:cNvSpPr>
          <p:nvPr>
            <p:ph type="ftr" sz="quarter" idx="3"/>
          </p:nvPr>
        </p:nvSpPr>
        <p:spPr>
          <a:xfrm>
            <a:off x="4648200" y="6356352"/>
            <a:ext cx="3352800" cy="365125"/>
          </a:xfrm>
          <a:prstGeom prst="rect">
            <a:avLst/>
          </a:prstGeom>
        </p:spPr>
        <p:txBody>
          <a:bodyPr vert="horz" lIns="91440" tIns="45720" rIns="91440" bIns="45720" rtlCol="0" anchor="ctr"/>
          <a:lstStyle>
            <a:lvl1pPr algn="ctr">
              <a:defRPr sz="1200">
                <a:solidFill>
                  <a:schemeClr val="bg1">
                    <a:lumMod val="75000"/>
                  </a:schemeClr>
                </a:solidFill>
              </a:defRPr>
            </a:lvl1pPr>
          </a:lstStyle>
          <a:p>
            <a:endParaRPr lang="en-US" dirty="0">
              <a:solidFill>
                <a:prstClr val="white">
                  <a:lumMod val="75000"/>
                </a:prstClr>
              </a:solidFill>
            </a:endParaRPr>
          </a:p>
        </p:txBody>
      </p:sp>
      <p:sp>
        <p:nvSpPr>
          <p:cNvPr id="9" name="Slide Number Placeholder 5"/>
          <p:cNvSpPr>
            <a:spLocks noGrp="1"/>
          </p:cNvSpPr>
          <p:nvPr>
            <p:ph type="sldNum" sz="quarter" idx="4"/>
          </p:nvPr>
        </p:nvSpPr>
        <p:spPr>
          <a:xfrm>
            <a:off x="8077200" y="6356352"/>
            <a:ext cx="990600" cy="365125"/>
          </a:xfrm>
          <a:prstGeom prst="rect">
            <a:avLst/>
          </a:prstGeom>
        </p:spPr>
        <p:txBody>
          <a:bodyPr vert="horz" lIns="91440" tIns="45720" rIns="91440" bIns="45720" rtlCol="0" anchor="ctr"/>
          <a:lstStyle>
            <a:lvl1pPr algn="r">
              <a:defRPr sz="1200">
                <a:solidFill>
                  <a:schemeClr val="bg1">
                    <a:lumMod val="75000"/>
                  </a:schemeClr>
                </a:solidFill>
              </a:defRPr>
            </a:lvl1pPr>
          </a:lstStyle>
          <a:p>
            <a:fld id="{E208A9CF-8AA0-449B-909F-140250E6D5C1}" type="slidenum">
              <a:rPr lang="en-US">
                <a:solidFill>
                  <a:prstClr val="white">
                    <a:lumMod val="75000"/>
                  </a:prstClr>
                </a:solidFill>
              </a:rPr>
              <a:pPr/>
              <a:t>‹#›</a:t>
            </a:fld>
            <a:endParaRPr lang="en-US" dirty="0">
              <a:solidFill>
                <a:prstClr val="white">
                  <a:lumMod val="75000"/>
                </a:prstClr>
              </a:solidFill>
            </a:endParaRPr>
          </a:p>
        </p:txBody>
      </p:sp>
    </p:spTree>
    <p:extLst>
      <p:ext uri="{BB962C8B-B14F-4D97-AF65-F5344CB8AC3E}">
        <p14:creationId xmlns:p14="http://schemas.microsoft.com/office/powerpoint/2010/main" val="3878559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sp>
        <p:nvSpPr>
          <p:cNvPr id="2" name="Title 1"/>
          <p:cNvSpPr>
            <a:spLocks noGrp="1"/>
          </p:cNvSpPr>
          <p:nvPr>
            <p:ph type="title"/>
          </p:nvPr>
        </p:nvSpPr>
        <p:spPr>
          <a:xfrm>
            <a:off x="457200" y="2473325"/>
            <a:ext cx="8229600" cy="1362075"/>
          </a:xfrm>
        </p:spPr>
        <p:txBody>
          <a:bodyPr anchor="t">
            <a:noAutofit/>
          </a:bodyPr>
          <a:lstStyle>
            <a:lvl1pPr algn="l">
              <a:defRPr sz="3200" b="1" cap="all"/>
            </a:lvl1pPr>
          </a:lstStyle>
          <a:p>
            <a:r>
              <a:rPr lang="en-US" dirty="0"/>
              <a:t>Click to edit Master title style</a:t>
            </a:r>
          </a:p>
        </p:txBody>
      </p:sp>
      <p:sp>
        <p:nvSpPr>
          <p:cNvPr id="3" name="Text Placeholder 2"/>
          <p:cNvSpPr>
            <a:spLocks noGrp="1"/>
          </p:cNvSpPr>
          <p:nvPr>
            <p:ph type="body" idx="1"/>
          </p:nvPr>
        </p:nvSpPr>
        <p:spPr>
          <a:xfrm>
            <a:off x="457200" y="973137"/>
            <a:ext cx="82296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2"/>
          </p:nvPr>
        </p:nvSpPr>
        <p:spPr>
          <a:xfrm>
            <a:off x="3429000" y="6356352"/>
            <a:ext cx="1143000" cy="365125"/>
          </a:xfrm>
          <a:prstGeom prst="rect">
            <a:avLst/>
          </a:prstGeom>
        </p:spPr>
        <p:txBody>
          <a:bodyPr vert="horz" lIns="91440" tIns="45720" rIns="91440" bIns="45720" rtlCol="0" anchor="ctr"/>
          <a:lstStyle>
            <a:lvl1pPr algn="ctr">
              <a:defRPr sz="1200">
                <a:solidFill>
                  <a:schemeClr val="bg1">
                    <a:lumMod val="75000"/>
                  </a:schemeClr>
                </a:solidFill>
              </a:defRPr>
            </a:lvl1pPr>
          </a:lstStyle>
          <a:p>
            <a:fld id="{33A6D7B2-D3A4-461B-88FB-3BFB500DD208}" type="datetime1">
              <a:rPr lang="en-US" smtClean="0">
                <a:solidFill>
                  <a:prstClr val="white">
                    <a:lumMod val="75000"/>
                  </a:prstClr>
                </a:solidFill>
              </a:rPr>
              <a:t>3/28/2019</a:t>
            </a:fld>
            <a:endParaRPr lang="en-US" dirty="0">
              <a:solidFill>
                <a:prstClr val="white">
                  <a:lumMod val="75000"/>
                </a:prstClr>
              </a:solidFill>
            </a:endParaRPr>
          </a:p>
        </p:txBody>
      </p:sp>
      <p:sp>
        <p:nvSpPr>
          <p:cNvPr id="8" name="Footer Placeholder 4"/>
          <p:cNvSpPr>
            <a:spLocks noGrp="1"/>
          </p:cNvSpPr>
          <p:nvPr>
            <p:ph type="ftr" sz="quarter" idx="3"/>
          </p:nvPr>
        </p:nvSpPr>
        <p:spPr>
          <a:xfrm>
            <a:off x="4648200" y="6356352"/>
            <a:ext cx="3352800" cy="365125"/>
          </a:xfrm>
          <a:prstGeom prst="rect">
            <a:avLst/>
          </a:prstGeom>
        </p:spPr>
        <p:txBody>
          <a:bodyPr vert="horz" lIns="91440" tIns="45720" rIns="91440" bIns="45720" rtlCol="0" anchor="ctr"/>
          <a:lstStyle>
            <a:lvl1pPr algn="ctr">
              <a:defRPr sz="1200">
                <a:solidFill>
                  <a:schemeClr val="bg1">
                    <a:lumMod val="75000"/>
                  </a:schemeClr>
                </a:solidFill>
              </a:defRPr>
            </a:lvl1pPr>
          </a:lstStyle>
          <a:p>
            <a:endParaRPr lang="en-US" dirty="0">
              <a:solidFill>
                <a:prstClr val="white">
                  <a:lumMod val="75000"/>
                </a:prstClr>
              </a:solidFill>
            </a:endParaRPr>
          </a:p>
        </p:txBody>
      </p:sp>
      <p:sp>
        <p:nvSpPr>
          <p:cNvPr id="9" name="Slide Number Placeholder 5"/>
          <p:cNvSpPr>
            <a:spLocks noGrp="1"/>
          </p:cNvSpPr>
          <p:nvPr>
            <p:ph type="sldNum" sz="quarter" idx="4"/>
          </p:nvPr>
        </p:nvSpPr>
        <p:spPr>
          <a:xfrm>
            <a:off x="8077200" y="6356352"/>
            <a:ext cx="990600" cy="365125"/>
          </a:xfrm>
          <a:prstGeom prst="rect">
            <a:avLst/>
          </a:prstGeom>
        </p:spPr>
        <p:txBody>
          <a:bodyPr vert="horz" lIns="91440" tIns="45720" rIns="91440" bIns="45720" rtlCol="0" anchor="ctr"/>
          <a:lstStyle>
            <a:lvl1pPr algn="r">
              <a:defRPr sz="1200">
                <a:solidFill>
                  <a:schemeClr val="bg1">
                    <a:lumMod val="75000"/>
                  </a:schemeClr>
                </a:solidFill>
              </a:defRPr>
            </a:lvl1pPr>
          </a:lstStyle>
          <a:p>
            <a:fld id="{E208A9CF-8AA0-449B-909F-140250E6D5C1}" type="slidenum">
              <a:rPr lang="en-US">
                <a:solidFill>
                  <a:prstClr val="white">
                    <a:lumMod val="75000"/>
                  </a:prstClr>
                </a:solidFill>
              </a:rPr>
              <a:pPr/>
              <a:t>‹#›</a:t>
            </a:fld>
            <a:endParaRPr lang="en-US" dirty="0">
              <a:solidFill>
                <a:prstClr val="white">
                  <a:lumMod val="75000"/>
                </a:prstClr>
              </a:solidFill>
            </a:endParaRPr>
          </a:p>
        </p:txBody>
      </p:sp>
      <p:cxnSp>
        <p:nvCxnSpPr>
          <p:cNvPr id="17" name="Straight Connector 16"/>
          <p:cNvCxnSpPr/>
          <p:nvPr userDrawn="1"/>
        </p:nvCxnSpPr>
        <p:spPr>
          <a:xfrm>
            <a:off x="457200" y="2490216"/>
            <a:ext cx="822960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7"/>
          <p:cNvSpPr>
            <a:spLocks noGrp="1"/>
          </p:cNvSpPr>
          <p:nvPr>
            <p:ph type="body" sz="quarter" idx="13" hasCustomPrompt="1"/>
          </p:nvPr>
        </p:nvSpPr>
        <p:spPr>
          <a:xfrm>
            <a:off x="758951" y="4343400"/>
            <a:ext cx="7626098" cy="609600"/>
          </a:xfrm>
        </p:spPr>
        <p:txBody>
          <a:bodyPr anchor="t" anchorCtr="1">
            <a:normAutofit/>
          </a:bodyPr>
          <a:lstStyle>
            <a:lvl1pPr marL="0" indent="0" algn="ctr">
              <a:buNone/>
              <a:defRPr lang="en-US" sz="2400" b="1" kern="1200" dirty="0">
                <a:solidFill>
                  <a:schemeClr val="tx1">
                    <a:lumMod val="75000"/>
                    <a:lumOff val="25000"/>
                  </a:schemeClr>
                </a:solidFill>
                <a:latin typeface="Calibri" panose="020F0502020204030204" pitchFamily="34" charset="0"/>
                <a:ea typeface="+mn-ea"/>
                <a:cs typeface="Microsoft Sans Serif" panose="020B0604020202020204" pitchFamily="34" charset="0"/>
              </a:defRPr>
            </a:lvl1pPr>
          </a:lstStyle>
          <a:p>
            <a:pPr lvl="0"/>
            <a:r>
              <a:rPr lang="en-US" dirty="0"/>
              <a:t>Presenter Name</a:t>
            </a:r>
          </a:p>
        </p:txBody>
      </p:sp>
      <p:sp>
        <p:nvSpPr>
          <p:cNvPr id="19" name="Text Placeholder 19"/>
          <p:cNvSpPr>
            <a:spLocks noGrp="1"/>
          </p:cNvSpPr>
          <p:nvPr>
            <p:ph type="body" sz="quarter" idx="14" hasCustomPrompt="1"/>
          </p:nvPr>
        </p:nvSpPr>
        <p:spPr>
          <a:xfrm>
            <a:off x="777240" y="4953000"/>
            <a:ext cx="7589520" cy="1219200"/>
          </a:xfrm>
        </p:spPr>
        <p:txBody>
          <a:bodyPr anchor="t" anchorCtr="1">
            <a:noAutofit/>
          </a:bodyPr>
          <a:lstStyle>
            <a:lvl1pPr marL="342900" indent="-342900" algn="ctr">
              <a:buNone/>
              <a:defRPr lang="en-US" sz="2000" b="1" kern="1200" dirty="0">
                <a:solidFill>
                  <a:schemeClr val="tx1">
                    <a:lumMod val="75000"/>
                    <a:lumOff val="25000"/>
                  </a:schemeClr>
                </a:solidFill>
                <a:latin typeface="Calibri" panose="020F0502020204030204" pitchFamily="34" charset="0"/>
                <a:ea typeface="+mn-ea"/>
                <a:cs typeface="Microsoft Sans Serif" panose="020B0604020202020204" pitchFamily="34" charset="0"/>
              </a:defRPr>
            </a:lvl1pPr>
          </a:lstStyle>
          <a:p>
            <a:pPr marL="0" lvl="0" indent="0" algn="ctr" defTabSz="914400" rtl="0" eaLnBrk="1" latinLnBrk="0" hangingPunct="1">
              <a:spcBef>
                <a:spcPct val="20000"/>
              </a:spcBef>
            </a:pPr>
            <a:r>
              <a:rPr lang="en-US" dirty="0"/>
              <a:t>Title/Department</a:t>
            </a:r>
          </a:p>
        </p:txBody>
      </p:sp>
      <p:sp>
        <p:nvSpPr>
          <p:cNvPr id="20" name="Rectangle 19"/>
          <p:cNvSpPr/>
          <p:nvPr userDrawn="1"/>
        </p:nvSpPr>
        <p:spPr>
          <a:xfrm>
            <a:off x="0" y="3048"/>
            <a:ext cx="9153526" cy="1216152"/>
          </a:xfrm>
          <a:prstGeom prst="rect">
            <a:avLst/>
          </a:prstGeom>
          <a:solidFill>
            <a:srgbClr val="19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a typeface="Verdana" panose="020B0604030504040204" pitchFamily="34" charset="0"/>
              <a:cs typeface="Verdana" panose="020B0604030504040204" pitchFamily="34" charset="0"/>
            </a:endParaRPr>
          </a:p>
        </p:txBody>
      </p:sp>
      <p:pic>
        <p:nvPicPr>
          <p:cNvPr id="26" name="Picture 3" descr="E:\``Active Logo Files\08 - PNG\Baystate_Health_Advancing_Care_Enhancing_Lives_SideBySide_1L_wht.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28800" y="304800"/>
            <a:ext cx="5486400" cy="641638"/>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userDrawn="1"/>
        </p:nvSpPr>
        <p:spPr>
          <a:xfrm>
            <a:off x="-4763" y="6720840"/>
            <a:ext cx="9153526" cy="137160"/>
          </a:xfrm>
          <a:prstGeom prst="rect">
            <a:avLst/>
          </a:prstGeom>
          <a:solidFill>
            <a:srgbClr val="19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a typeface="Verdana" panose="020B0604030504040204" pitchFamily="34" charset="0"/>
              <a:cs typeface="Verdana" panose="020B0604030504040204" pitchFamily="34" charset="0"/>
            </a:endParaRPr>
          </a:p>
        </p:txBody>
      </p:sp>
      <p:sp>
        <p:nvSpPr>
          <p:cNvPr id="21" name="Rectangle 20"/>
          <p:cNvSpPr/>
          <p:nvPr userDrawn="1"/>
        </p:nvSpPr>
        <p:spPr>
          <a:xfrm>
            <a:off x="0" y="0"/>
            <a:ext cx="182880" cy="1216152"/>
          </a:xfrm>
          <a:prstGeom prst="rect">
            <a:avLst/>
          </a:prstGeom>
          <a:solidFill>
            <a:srgbClr val="74A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a typeface="Verdana" panose="020B0604030504040204" pitchFamily="34" charset="0"/>
              <a:cs typeface="Verdana" panose="020B0604030504040204" pitchFamily="34" charset="0"/>
            </a:endParaRPr>
          </a:p>
        </p:txBody>
      </p:sp>
      <p:sp>
        <p:nvSpPr>
          <p:cNvPr id="28" name="Rectangle 27"/>
          <p:cNvSpPr/>
          <p:nvPr userDrawn="1"/>
        </p:nvSpPr>
        <p:spPr>
          <a:xfrm>
            <a:off x="259617" y="0"/>
            <a:ext cx="109728" cy="1216152"/>
          </a:xfrm>
          <a:prstGeom prst="rect">
            <a:avLst/>
          </a:prstGeom>
          <a:solidFill>
            <a:srgbClr val="5D99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a typeface="Verdana" panose="020B0604030504040204" pitchFamily="34" charset="0"/>
              <a:cs typeface="Verdana" panose="020B0604030504040204" pitchFamily="34" charset="0"/>
            </a:endParaRPr>
          </a:p>
        </p:txBody>
      </p:sp>
      <p:sp>
        <p:nvSpPr>
          <p:cNvPr id="29" name="Rectangle 28"/>
          <p:cNvSpPr/>
          <p:nvPr userDrawn="1"/>
        </p:nvSpPr>
        <p:spPr>
          <a:xfrm>
            <a:off x="461322" y="0"/>
            <a:ext cx="64008" cy="1216152"/>
          </a:xfrm>
          <a:prstGeom prst="rect">
            <a:avLst/>
          </a:prstGeom>
          <a:solidFill>
            <a:srgbClr val="488A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00792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lumn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55725"/>
            <a:ext cx="4038600" cy="4714875"/>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55725"/>
            <a:ext cx="4038600" cy="4714875"/>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0"/>
          </p:nvPr>
        </p:nvSpPr>
        <p:spPr>
          <a:xfrm>
            <a:off x="3429000" y="6356352"/>
            <a:ext cx="1143000" cy="365125"/>
          </a:xfrm>
          <a:prstGeom prst="rect">
            <a:avLst/>
          </a:prstGeom>
        </p:spPr>
        <p:txBody>
          <a:bodyPr vert="horz" lIns="91440" tIns="45720" rIns="91440" bIns="45720" rtlCol="0" anchor="ctr"/>
          <a:lstStyle>
            <a:lvl1pPr algn="ctr">
              <a:defRPr sz="1200">
                <a:solidFill>
                  <a:schemeClr val="bg1">
                    <a:lumMod val="75000"/>
                  </a:schemeClr>
                </a:solidFill>
              </a:defRPr>
            </a:lvl1pPr>
          </a:lstStyle>
          <a:p>
            <a:fld id="{1E77795F-A7D4-4F53-9ECC-1E7C5B69F985}" type="datetime1">
              <a:rPr lang="en-US" smtClean="0">
                <a:solidFill>
                  <a:prstClr val="white">
                    <a:lumMod val="75000"/>
                  </a:prstClr>
                </a:solidFill>
              </a:rPr>
              <a:t>3/28/2019</a:t>
            </a:fld>
            <a:endParaRPr lang="en-US" dirty="0">
              <a:solidFill>
                <a:prstClr val="white">
                  <a:lumMod val="75000"/>
                </a:prstClr>
              </a:solidFill>
            </a:endParaRPr>
          </a:p>
        </p:txBody>
      </p:sp>
      <p:sp>
        <p:nvSpPr>
          <p:cNvPr id="9" name="Footer Placeholder 4"/>
          <p:cNvSpPr>
            <a:spLocks noGrp="1"/>
          </p:cNvSpPr>
          <p:nvPr>
            <p:ph type="ftr" sz="quarter" idx="3"/>
          </p:nvPr>
        </p:nvSpPr>
        <p:spPr>
          <a:xfrm>
            <a:off x="4648200" y="6356352"/>
            <a:ext cx="3352800" cy="365125"/>
          </a:xfrm>
          <a:prstGeom prst="rect">
            <a:avLst/>
          </a:prstGeom>
        </p:spPr>
        <p:txBody>
          <a:bodyPr vert="horz" lIns="91440" tIns="45720" rIns="91440" bIns="45720" rtlCol="0" anchor="ctr"/>
          <a:lstStyle>
            <a:lvl1pPr algn="ctr">
              <a:defRPr sz="1200">
                <a:solidFill>
                  <a:schemeClr val="bg1">
                    <a:lumMod val="75000"/>
                  </a:schemeClr>
                </a:solidFill>
              </a:defRPr>
            </a:lvl1pPr>
          </a:lstStyle>
          <a:p>
            <a:endParaRPr lang="en-US" dirty="0">
              <a:solidFill>
                <a:prstClr val="white">
                  <a:lumMod val="75000"/>
                </a:prstClr>
              </a:solidFill>
            </a:endParaRPr>
          </a:p>
        </p:txBody>
      </p:sp>
      <p:sp>
        <p:nvSpPr>
          <p:cNvPr id="10" name="Slide Number Placeholder 5"/>
          <p:cNvSpPr>
            <a:spLocks noGrp="1"/>
          </p:cNvSpPr>
          <p:nvPr>
            <p:ph type="sldNum" sz="quarter" idx="4"/>
          </p:nvPr>
        </p:nvSpPr>
        <p:spPr>
          <a:xfrm>
            <a:off x="8077200" y="6356352"/>
            <a:ext cx="990600" cy="365125"/>
          </a:xfrm>
          <a:prstGeom prst="rect">
            <a:avLst/>
          </a:prstGeom>
        </p:spPr>
        <p:txBody>
          <a:bodyPr vert="horz" lIns="91440" tIns="45720" rIns="91440" bIns="45720" rtlCol="0" anchor="ctr"/>
          <a:lstStyle>
            <a:lvl1pPr algn="r">
              <a:defRPr sz="1200">
                <a:solidFill>
                  <a:schemeClr val="bg1">
                    <a:lumMod val="75000"/>
                  </a:schemeClr>
                </a:solidFill>
              </a:defRPr>
            </a:lvl1pPr>
          </a:lstStyle>
          <a:p>
            <a:fld id="{E208A9CF-8AA0-449B-909F-140250E6D5C1}" type="slidenum">
              <a:rPr lang="en-US">
                <a:solidFill>
                  <a:prstClr val="white">
                    <a:lumMod val="75000"/>
                  </a:prstClr>
                </a:solidFill>
              </a:rPr>
              <a:pPr/>
              <a:t>‹#›</a:t>
            </a:fld>
            <a:endParaRPr lang="en-US" dirty="0">
              <a:solidFill>
                <a:prstClr val="white">
                  <a:lumMod val="75000"/>
                </a:prstClr>
              </a:solidFill>
            </a:endParaRPr>
          </a:p>
        </p:txBody>
      </p:sp>
    </p:spTree>
    <p:extLst>
      <p:ext uri="{BB962C8B-B14F-4D97-AF65-F5344CB8AC3E}">
        <p14:creationId xmlns:p14="http://schemas.microsoft.com/office/powerpoint/2010/main" val="3091414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Two Column #2">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000" b="0"/>
            </a:lvl1pPr>
            <a:lvl2pPr>
              <a:defRPr sz="1800" b="0"/>
            </a:lvl2pPr>
            <a:lvl3pPr>
              <a:defRPr sz="1600" b="0"/>
            </a:lvl3pPr>
            <a:lvl4pPr>
              <a:defRPr sz="1400" b="0"/>
            </a:lvl4pPr>
            <a:lvl5pPr>
              <a:defRPr sz="1400" b="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3"/>
          </a:xfrm>
        </p:spPr>
        <p:txBody>
          <a:bodyPr anchor="b"/>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normAutofit/>
          </a:bodyPr>
          <a:lstStyle>
            <a:lvl1pPr>
              <a:defRPr sz="2000" b="0"/>
            </a:lvl1pPr>
            <a:lvl2pPr>
              <a:defRPr sz="1800" b="0"/>
            </a:lvl2pPr>
            <a:lvl3pPr>
              <a:defRPr sz="1600" b="0"/>
            </a:lvl3pPr>
            <a:lvl4pPr>
              <a:defRPr sz="1400" b="0"/>
            </a:lvl4pPr>
            <a:lvl5pPr>
              <a:defRPr sz="1400" b="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p:cNvSpPr>
            <a:spLocks noGrp="1"/>
          </p:cNvSpPr>
          <p:nvPr>
            <p:ph type="dt" sz="half" idx="10"/>
          </p:nvPr>
        </p:nvSpPr>
        <p:spPr>
          <a:xfrm>
            <a:off x="3429000" y="6356352"/>
            <a:ext cx="1143000" cy="365125"/>
          </a:xfrm>
          <a:prstGeom prst="rect">
            <a:avLst/>
          </a:prstGeom>
        </p:spPr>
        <p:txBody>
          <a:bodyPr vert="horz" lIns="91440" tIns="45720" rIns="91440" bIns="45720" rtlCol="0" anchor="ctr"/>
          <a:lstStyle>
            <a:lvl1pPr algn="ctr">
              <a:defRPr sz="1200">
                <a:solidFill>
                  <a:schemeClr val="bg1">
                    <a:lumMod val="75000"/>
                  </a:schemeClr>
                </a:solidFill>
              </a:defRPr>
            </a:lvl1pPr>
          </a:lstStyle>
          <a:p>
            <a:fld id="{B5BCA6D0-D573-4B0A-B53B-212613E732D7}" type="datetime1">
              <a:rPr lang="en-US" smtClean="0">
                <a:solidFill>
                  <a:prstClr val="white">
                    <a:lumMod val="75000"/>
                  </a:prstClr>
                </a:solidFill>
              </a:rPr>
              <a:t>3/28/2019</a:t>
            </a:fld>
            <a:endParaRPr lang="en-US" dirty="0">
              <a:solidFill>
                <a:prstClr val="white">
                  <a:lumMod val="75000"/>
                </a:prstClr>
              </a:solidFill>
            </a:endParaRPr>
          </a:p>
        </p:txBody>
      </p:sp>
      <p:sp>
        <p:nvSpPr>
          <p:cNvPr id="11" name="Footer Placeholder 4"/>
          <p:cNvSpPr>
            <a:spLocks noGrp="1"/>
          </p:cNvSpPr>
          <p:nvPr>
            <p:ph type="ftr" sz="quarter" idx="11"/>
          </p:nvPr>
        </p:nvSpPr>
        <p:spPr>
          <a:xfrm>
            <a:off x="4648200" y="6356352"/>
            <a:ext cx="3352800" cy="365125"/>
          </a:xfrm>
          <a:prstGeom prst="rect">
            <a:avLst/>
          </a:prstGeom>
        </p:spPr>
        <p:txBody>
          <a:bodyPr vert="horz" lIns="91440" tIns="45720" rIns="91440" bIns="45720" rtlCol="0" anchor="ctr"/>
          <a:lstStyle>
            <a:lvl1pPr algn="ctr">
              <a:defRPr sz="1200">
                <a:solidFill>
                  <a:schemeClr val="bg1">
                    <a:lumMod val="75000"/>
                  </a:schemeClr>
                </a:solidFill>
              </a:defRPr>
            </a:lvl1pPr>
          </a:lstStyle>
          <a:p>
            <a:endParaRPr lang="en-US" dirty="0">
              <a:solidFill>
                <a:prstClr val="white">
                  <a:lumMod val="75000"/>
                </a:prstClr>
              </a:solidFill>
            </a:endParaRPr>
          </a:p>
        </p:txBody>
      </p:sp>
      <p:sp>
        <p:nvSpPr>
          <p:cNvPr id="12" name="Slide Number Placeholder 5"/>
          <p:cNvSpPr>
            <a:spLocks noGrp="1"/>
          </p:cNvSpPr>
          <p:nvPr>
            <p:ph type="sldNum" sz="quarter" idx="12"/>
          </p:nvPr>
        </p:nvSpPr>
        <p:spPr>
          <a:xfrm>
            <a:off x="8077200" y="6356352"/>
            <a:ext cx="990600" cy="365125"/>
          </a:xfrm>
          <a:prstGeom prst="rect">
            <a:avLst/>
          </a:prstGeom>
        </p:spPr>
        <p:txBody>
          <a:bodyPr vert="horz" lIns="91440" tIns="45720" rIns="91440" bIns="45720" rtlCol="0" anchor="ctr"/>
          <a:lstStyle>
            <a:lvl1pPr algn="r">
              <a:defRPr sz="1200">
                <a:solidFill>
                  <a:schemeClr val="bg1">
                    <a:lumMod val="75000"/>
                  </a:schemeClr>
                </a:solidFill>
              </a:defRPr>
            </a:lvl1pPr>
          </a:lstStyle>
          <a:p>
            <a:fld id="{E208A9CF-8AA0-449B-909F-140250E6D5C1}" type="slidenum">
              <a:rPr lang="en-US">
                <a:solidFill>
                  <a:prstClr val="white">
                    <a:lumMod val="75000"/>
                  </a:prstClr>
                </a:solidFill>
              </a:rPr>
              <a:pPr/>
              <a:t>‹#›</a:t>
            </a:fld>
            <a:endParaRPr lang="en-US" dirty="0">
              <a:solidFill>
                <a:prstClr val="white">
                  <a:lumMod val="75000"/>
                </a:prstClr>
              </a:solidFill>
            </a:endParaRPr>
          </a:p>
        </p:txBody>
      </p:sp>
    </p:spTree>
    <p:extLst>
      <p:ext uri="{BB962C8B-B14F-4D97-AF65-F5344CB8AC3E}">
        <p14:creationId xmlns:p14="http://schemas.microsoft.com/office/powerpoint/2010/main" val="889086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Date Placeholder 3"/>
          <p:cNvSpPr>
            <a:spLocks noGrp="1"/>
          </p:cNvSpPr>
          <p:nvPr>
            <p:ph type="dt" sz="half" idx="2"/>
          </p:nvPr>
        </p:nvSpPr>
        <p:spPr>
          <a:xfrm>
            <a:off x="3429000" y="6356352"/>
            <a:ext cx="1143000" cy="365125"/>
          </a:xfrm>
          <a:prstGeom prst="rect">
            <a:avLst/>
          </a:prstGeom>
        </p:spPr>
        <p:txBody>
          <a:bodyPr vert="horz" lIns="91440" tIns="45720" rIns="91440" bIns="45720" rtlCol="0" anchor="ctr"/>
          <a:lstStyle>
            <a:lvl1pPr algn="ctr">
              <a:defRPr sz="1200">
                <a:solidFill>
                  <a:schemeClr val="bg1">
                    <a:lumMod val="75000"/>
                  </a:schemeClr>
                </a:solidFill>
              </a:defRPr>
            </a:lvl1pPr>
          </a:lstStyle>
          <a:p>
            <a:fld id="{4F9B6068-3655-4506-8A53-E7250A3558E6}" type="datetime1">
              <a:rPr lang="en-US" smtClean="0">
                <a:solidFill>
                  <a:prstClr val="white">
                    <a:lumMod val="75000"/>
                  </a:prstClr>
                </a:solidFill>
              </a:rPr>
              <a:t>3/28/2019</a:t>
            </a:fld>
            <a:endParaRPr lang="en-US" dirty="0">
              <a:solidFill>
                <a:prstClr val="white">
                  <a:lumMod val="75000"/>
                </a:prstClr>
              </a:solidFill>
            </a:endParaRPr>
          </a:p>
        </p:txBody>
      </p:sp>
      <p:sp>
        <p:nvSpPr>
          <p:cNvPr id="7" name="Footer Placeholder 4"/>
          <p:cNvSpPr>
            <a:spLocks noGrp="1"/>
          </p:cNvSpPr>
          <p:nvPr>
            <p:ph type="ftr" sz="quarter" idx="3"/>
          </p:nvPr>
        </p:nvSpPr>
        <p:spPr>
          <a:xfrm>
            <a:off x="4648200" y="6356352"/>
            <a:ext cx="3352800" cy="365125"/>
          </a:xfrm>
          <a:prstGeom prst="rect">
            <a:avLst/>
          </a:prstGeom>
        </p:spPr>
        <p:txBody>
          <a:bodyPr vert="horz" lIns="91440" tIns="45720" rIns="91440" bIns="45720" rtlCol="0" anchor="ctr"/>
          <a:lstStyle>
            <a:lvl1pPr algn="ctr">
              <a:defRPr sz="1200">
                <a:solidFill>
                  <a:schemeClr val="bg1">
                    <a:lumMod val="75000"/>
                  </a:schemeClr>
                </a:solidFill>
              </a:defRPr>
            </a:lvl1pPr>
          </a:lstStyle>
          <a:p>
            <a:endParaRPr lang="en-US" dirty="0">
              <a:solidFill>
                <a:prstClr val="white">
                  <a:lumMod val="75000"/>
                </a:prstClr>
              </a:solidFill>
            </a:endParaRPr>
          </a:p>
        </p:txBody>
      </p:sp>
      <p:sp>
        <p:nvSpPr>
          <p:cNvPr id="8" name="Slide Number Placeholder 5"/>
          <p:cNvSpPr>
            <a:spLocks noGrp="1"/>
          </p:cNvSpPr>
          <p:nvPr>
            <p:ph type="sldNum" sz="quarter" idx="4"/>
          </p:nvPr>
        </p:nvSpPr>
        <p:spPr>
          <a:xfrm>
            <a:off x="8077200" y="6356352"/>
            <a:ext cx="990600" cy="365125"/>
          </a:xfrm>
          <a:prstGeom prst="rect">
            <a:avLst/>
          </a:prstGeom>
        </p:spPr>
        <p:txBody>
          <a:bodyPr vert="horz" lIns="91440" tIns="45720" rIns="91440" bIns="45720" rtlCol="0" anchor="ctr"/>
          <a:lstStyle>
            <a:lvl1pPr algn="r">
              <a:defRPr sz="1200">
                <a:solidFill>
                  <a:schemeClr val="bg1">
                    <a:lumMod val="75000"/>
                  </a:schemeClr>
                </a:solidFill>
              </a:defRPr>
            </a:lvl1pPr>
          </a:lstStyle>
          <a:p>
            <a:fld id="{E208A9CF-8AA0-449B-909F-140250E6D5C1}" type="slidenum">
              <a:rPr lang="en-US">
                <a:solidFill>
                  <a:prstClr val="white">
                    <a:lumMod val="75000"/>
                  </a:prstClr>
                </a:solidFill>
              </a:rPr>
              <a:pPr/>
              <a:t>‹#›</a:t>
            </a:fld>
            <a:endParaRPr lang="en-US" dirty="0">
              <a:solidFill>
                <a:prstClr val="white">
                  <a:lumMod val="75000"/>
                </a:prstClr>
              </a:solidFill>
            </a:endParaRPr>
          </a:p>
        </p:txBody>
      </p:sp>
    </p:spTree>
    <p:extLst>
      <p:ext uri="{BB962C8B-B14F-4D97-AF65-F5344CB8AC3E}">
        <p14:creationId xmlns:p14="http://schemas.microsoft.com/office/powerpoint/2010/main" val="1726168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5" name="Rectangle 14"/>
          <p:cNvSpPr/>
          <p:nvPr userDrawn="1"/>
        </p:nvSpPr>
        <p:spPr>
          <a:xfrm>
            <a:off x="0" y="6309360"/>
            <a:ext cx="9153526" cy="548640"/>
          </a:xfrm>
          <a:prstGeom prst="rect">
            <a:avLst/>
          </a:prstGeom>
          <a:solidFill>
            <a:srgbClr val="19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a typeface="Verdana" panose="020B0604030504040204" pitchFamily="34" charset="0"/>
              <a:cs typeface="Verdana" panose="020B0604030504040204" pitchFamily="34" charset="0"/>
            </a:endParaRPr>
          </a:p>
        </p:txBody>
      </p:sp>
      <p:pic>
        <p:nvPicPr>
          <p:cNvPr id="16" name="Picture 3" descr="E:\``Active Logo Files\08 - PNG\Baystate_Health_Advancing_Care_Enhancing_Lives_SideBySide_1L_wht.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84632" y="6420222"/>
            <a:ext cx="2743200" cy="320819"/>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3"/>
          <p:cNvSpPr>
            <a:spLocks noGrp="1"/>
          </p:cNvSpPr>
          <p:nvPr>
            <p:ph type="dt" sz="half" idx="2"/>
          </p:nvPr>
        </p:nvSpPr>
        <p:spPr>
          <a:xfrm>
            <a:off x="3429000" y="6356352"/>
            <a:ext cx="1143000" cy="365125"/>
          </a:xfrm>
          <a:prstGeom prst="rect">
            <a:avLst/>
          </a:prstGeom>
        </p:spPr>
        <p:txBody>
          <a:bodyPr vert="horz" lIns="91440" tIns="45720" rIns="91440" bIns="45720" rtlCol="0" anchor="ctr"/>
          <a:lstStyle>
            <a:lvl1pPr algn="ctr">
              <a:defRPr sz="1200">
                <a:solidFill>
                  <a:schemeClr val="bg1">
                    <a:lumMod val="75000"/>
                  </a:schemeClr>
                </a:solidFill>
              </a:defRPr>
            </a:lvl1pPr>
          </a:lstStyle>
          <a:p>
            <a:fld id="{E2663E4A-73E4-48FE-A732-AA41FFC3C3AF}" type="datetime1">
              <a:rPr lang="en-US" smtClean="0">
                <a:solidFill>
                  <a:prstClr val="white">
                    <a:lumMod val="75000"/>
                  </a:prstClr>
                </a:solidFill>
              </a:rPr>
              <a:t>3/28/2019</a:t>
            </a:fld>
            <a:endParaRPr lang="en-US" dirty="0">
              <a:solidFill>
                <a:prstClr val="white">
                  <a:lumMod val="75000"/>
                </a:prstClr>
              </a:solidFill>
            </a:endParaRPr>
          </a:p>
        </p:txBody>
      </p:sp>
      <p:sp>
        <p:nvSpPr>
          <p:cNvPr id="6" name="Footer Placeholder 4"/>
          <p:cNvSpPr>
            <a:spLocks noGrp="1"/>
          </p:cNvSpPr>
          <p:nvPr>
            <p:ph type="ftr" sz="quarter" idx="3"/>
          </p:nvPr>
        </p:nvSpPr>
        <p:spPr>
          <a:xfrm>
            <a:off x="4648200" y="6356352"/>
            <a:ext cx="3352800" cy="365125"/>
          </a:xfrm>
          <a:prstGeom prst="rect">
            <a:avLst/>
          </a:prstGeom>
        </p:spPr>
        <p:txBody>
          <a:bodyPr vert="horz" lIns="91440" tIns="45720" rIns="91440" bIns="45720" rtlCol="0" anchor="ctr"/>
          <a:lstStyle>
            <a:lvl1pPr algn="ctr">
              <a:defRPr sz="1200">
                <a:solidFill>
                  <a:schemeClr val="bg1">
                    <a:lumMod val="75000"/>
                  </a:schemeClr>
                </a:solidFill>
              </a:defRPr>
            </a:lvl1pPr>
          </a:lstStyle>
          <a:p>
            <a:endParaRPr lang="en-US" dirty="0">
              <a:solidFill>
                <a:prstClr val="white">
                  <a:lumMod val="75000"/>
                </a:prstClr>
              </a:solidFill>
            </a:endParaRPr>
          </a:p>
        </p:txBody>
      </p:sp>
      <p:sp>
        <p:nvSpPr>
          <p:cNvPr id="7" name="Slide Number Placeholder 5"/>
          <p:cNvSpPr>
            <a:spLocks noGrp="1"/>
          </p:cNvSpPr>
          <p:nvPr>
            <p:ph type="sldNum" sz="quarter" idx="4"/>
          </p:nvPr>
        </p:nvSpPr>
        <p:spPr>
          <a:xfrm>
            <a:off x="8077200" y="6356352"/>
            <a:ext cx="990600" cy="365125"/>
          </a:xfrm>
          <a:prstGeom prst="rect">
            <a:avLst/>
          </a:prstGeom>
        </p:spPr>
        <p:txBody>
          <a:bodyPr vert="horz" lIns="91440" tIns="45720" rIns="91440" bIns="45720" rtlCol="0" anchor="ctr"/>
          <a:lstStyle>
            <a:lvl1pPr algn="r">
              <a:defRPr sz="1200">
                <a:solidFill>
                  <a:schemeClr val="bg1">
                    <a:lumMod val="75000"/>
                  </a:schemeClr>
                </a:solidFill>
              </a:defRPr>
            </a:lvl1pPr>
          </a:lstStyle>
          <a:p>
            <a:fld id="{E208A9CF-8AA0-449B-909F-140250E6D5C1}" type="slidenum">
              <a:rPr lang="en-US">
                <a:solidFill>
                  <a:prstClr val="white">
                    <a:lumMod val="75000"/>
                  </a:prstClr>
                </a:solidFill>
              </a:rPr>
              <a:pPr/>
              <a:t>‹#›</a:t>
            </a:fld>
            <a:endParaRPr lang="en-US" dirty="0">
              <a:solidFill>
                <a:prstClr val="white">
                  <a:lumMod val="75000"/>
                </a:prstClr>
              </a:solidFill>
            </a:endParaRPr>
          </a:p>
        </p:txBody>
      </p:sp>
      <p:grpSp>
        <p:nvGrpSpPr>
          <p:cNvPr id="11" name="Group 10"/>
          <p:cNvGrpSpPr/>
          <p:nvPr userDrawn="1"/>
        </p:nvGrpSpPr>
        <p:grpSpPr>
          <a:xfrm>
            <a:off x="0" y="6309360"/>
            <a:ext cx="420143" cy="548640"/>
            <a:chOff x="0" y="6309360"/>
            <a:chExt cx="420143" cy="548640"/>
          </a:xfrm>
        </p:grpSpPr>
        <p:sp>
          <p:nvSpPr>
            <p:cNvPr id="12" name="Rectangle 11"/>
            <p:cNvSpPr/>
            <p:nvPr/>
          </p:nvSpPr>
          <p:spPr>
            <a:xfrm>
              <a:off x="0" y="6309360"/>
              <a:ext cx="146304" cy="548640"/>
            </a:xfrm>
            <a:prstGeom prst="rect">
              <a:avLst/>
            </a:prstGeom>
            <a:solidFill>
              <a:srgbClr val="74A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a typeface="Verdana" panose="020B0604030504040204" pitchFamily="34" charset="0"/>
                <a:cs typeface="Verdana" panose="020B0604030504040204" pitchFamily="34" charset="0"/>
              </a:endParaRPr>
            </a:p>
          </p:txBody>
        </p:sp>
        <p:sp>
          <p:nvSpPr>
            <p:cNvPr id="13" name="Rectangle 12"/>
            <p:cNvSpPr/>
            <p:nvPr/>
          </p:nvSpPr>
          <p:spPr>
            <a:xfrm>
              <a:off x="205567" y="6309360"/>
              <a:ext cx="91440" cy="548640"/>
            </a:xfrm>
            <a:prstGeom prst="rect">
              <a:avLst/>
            </a:prstGeom>
            <a:solidFill>
              <a:srgbClr val="5D99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a typeface="Verdana" panose="020B0604030504040204" pitchFamily="34" charset="0"/>
                <a:cs typeface="Verdana" panose="020B0604030504040204" pitchFamily="34" charset="0"/>
              </a:endParaRPr>
            </a:p>
          </p:txBody>
        </p:sp>
        <p:sp>
          <p:nvSpPr>
            <p:cNvPr id="14" name="Rectangle 13"/>
            <p:cNvSpPr/>
            <p:nvPr/>
          </p:nvSpPr>
          <p:spPr>
            <a:xfrm>
              <a:off x="365279" y="6309360"/>
              <a:ext cx="54864" cy="548640"/>
            </a:xfrm>
            <a:prstGeom prst="rect">
              <a:avLst/>
            </a:prstGeom>
            <a:solidFill>
              <a:srgbClr val="488A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791121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Content - Sourc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2"/>
            <a:ext cx="8229600" cy="441960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0"/>
          </p:nvPr>
        </p:nvSpPr>
        <p:spPr>
          <a:xfrm>
            <a:off x="457200" y="6133011"/>
            <a:ext cx="7620000" cy="609600"/>
          </a:xfrm>
        </p:spPr>
        <p:txBody>
          <a:bodyPr anchor="ctr">
            <a:noAutofit/>
          </a:bodyPr>
          <a:lstStyle>
            <a:lvl1pPr marL="0" indent="0">
              <a:spcBef>
                <a:spcPts val="0"/>
              </a:spcBef>
              <a:buFont typeface="Arial" pitchFamily="34" charset="0"/>
              <a:buNone/>
              <a:defRPr sz="1000">
                <a:solidFill>
                  <a:schemeClr val="bg1"/>
                </a:solidFill>
              </a:defRPr>
            </a:lvl1pPr>
            <a:lvl2pPr>
              <a:buFont typeface="Arial" pitchFamily="34" charset="0"/>
              <a:buNone/>
              <a:defRPr sz="1600">
                <a:solidFill>
                  <a:schemeClr val="bg1"/>
                </a:solidFill>
              </a:defRPr>
            </a:lvl2pPr>
            <a:lvl3pPr>
              <a:buFont typeface="Arial" pitchFamily="34" charset="0"/>
              <a:buNone/>
              <a:defRPr sz="1400">
                <a:solidFill>
                  <a:schemeClr val="bg1"/>
                </a:solidFill>
              </a:defRPr>
            </a:lvl3pPr>
            <a:lvl4pPr>
              <a:buFont typeface="Arial" pitchFamily="34" charset="0"/>
              <a:buNone/>
              <a:defRPr sz="1200">
                <a:solidFill>
                  <a:schemeClr val="bg1"/>
                </a:solidFill>
              </a:defRPr>
            </a:lvl4pPr>
            <a:lvl5pPr>
              <a:buFont typeface="Arial" pitchFamily="34" charset="0"/>
              <a:buNone/>
              <a:defRPr sz="1200">
                <a:solidFill>
                  <a:schemeClr val="bg1"/>
                </a:solidFill>
              </a:defRPr>
            </a:lvl5pPr>
          </a:lstStyle>
          <a:p>
            <a:pPr lvl="0"/>
            <a:r>
              <a:rPr lang="en-US" dirty="0"/>
              <a:t>Click to edit Master text styles</a:t>
            </a:r>
          </a:p>
        </p:txBody>
      </p:sp>
      <p:sp>
        <p:nvSpPr>
          <p:cNvPr id="7" name="Slide Number Placeholder 2"/>
          <p:cNvSpPr>
            <a:spLocks noGrp="1"/>
          </p:cNvSpPr>
          <p:nvPr>
            <p:ph type="sldNum" sz="quarter" idx="4"/>
          </p:nvPr>
        </p:nvSpPr>
        <p:spPr>
          <a:xfrm>
            <a:off x="8229600" y="320676"/>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r>
              <a:rPr lang="en-US">
                <a:solidFill>
                  <a:srgbClr val="CDD4D9"/>
                </a:solidFill>
              </a:rPr>
              <a:t>P</a:t>
            </a:r>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3683929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D3E4914-0261-431B-A3CE-D144D3F3FA68}" type="datetimeFigureOut">
              <a:rPr lang="en-US" smtClean="0"/>
              <a:t>3/28/2019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662916-4D34-4FB5-B72E-33BFFF2F28FD}" type="slidenum">
              <a:rPr lang="en-US" smtClean="0"/>
              <a:t>‹#›</a:t>
            </a:fld>
            <a:endParaRPr lang="en-US" dirty="0"/>
          </a:p>
        </p:txBody>
      </p:sp>
    </p:spTree>
    <p:extLst>
      <p:ext uri="{BB962C8B-B14F-4D97-AF65-F5344CB8AC3E}">
        <p14:creationId xmlns:p14="http://schemas.microsoft.com/office/powerpoint/2010/main" val="270375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0"/>
            <a:ext cx="4267200" cy="4419601"/>
          </a:xfrm>
        </p:spPr>
        <p:txBody>
          <a:bodyPr/>
          <a:lstStyle>
            <a:lvl1pPr marL="0" indent="0">
              <a:spcBef>
                <a:spcPts val="0"/>
              </a:spcBef>
              <a:buFont typeface="Arial" pitchFamily="34" charset="0"/>
              <a:buNone/>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
        <p:nvSpPr>
          <p:cNvPr id="9" name="Picture Placeholder 8"/>
          <p:cNvSpPr>
            <a:spLocks noGrp="1"/>
          </p:cNvSpPr>
          <p:nvPr>
            <p:ph type="pic" sz="quarter" idx="10"/>
          </p:nvPr>
        </p:nvSpPr>
        <p:spPr>
          <a:xfrm>
            <a:off x="5105400" y="1447800"/>
            <a:ext cx="3581400" cy="4419600"/>
          </a:xfrm>
        </p:spPr>
        <p:txBody>
          <a:bodyPr/>
          <a:lstStyle>
            <a:lvl1pPr marL="0" indent="0">
              <a:spcBef>
                <a:spcPts val="0"/>
              </a:spcBef>
              <a:buFont typeface="Arial" pitchFamily="34" charset="0"/>
              <a:buNone/>
              <a:defRPr>
                <a:solidFill>
                  <a:schemeClr val="tx1"/>
                </a:solidFill>
              </a:defRPr>
            </a:lvl1pPr>
          </a:lstStyle>
          <a:p>
            <a:endParaRPr lang="en-US"/>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r>
              <a:rPr lang="en-US">
                <a:solidFill>
                  <a:srgbClr val="CDD4D9"/>
                </a:solidFill>
              </a:rPr>
              <a:t>P</a:t>
            </a:r>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4020421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p:nvSpPr>
        <p:spPr>
          <a:xfrm>
            <a:off x="0" y="6309360"/>
            <a:ext cx="9153526" cy="548640"/>
          </a:xfrm>
          <a:prstGeom prst="rect">
            <a:avLst/>
          </a:prstGeom>
          <a:solidFill>
            <a:srgbClr val="19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a typeface="Verdana" panose="020B0604030504040204" pitchFamily="34" charset="0"/>
              <a:cs typeface="Verdana" panose="020B0604030504040204" pitchFamily="34" charset="0"/>
            </a:endParaRPr>
          </a:p>
        </p:txBody>
      </p:sp>
      <p:sp>
        <p:nvSpPr>
          <p:cNvPr id="14" name="Date Placeholder 3"/>
          <p:cNvSpPr>
            <a:spLocks noGrp="1"/>
          </p:cNvSpPr>
          <p:nvPr>
            <p:ph type="dt" sz="half" idx="2"/>
          </p:nvPr>
        </p:nvSpPr>
        <p:spPr>
          <a:xfrm>
            <a:off x="3429000" y="6356351"/>
            <a:ext cx="1143000" cy="365125"/>
          </a:xfrm>
          <a:prstGeom prst="rect">
            <a:avLst/>
          </a:prstGeom>
        </p:spPr>
        <p:txBody>
          <a:bodyPr vert="horz" lIns="91440" tIns="45720" rIns="91440" bIns="45720" rtlCol="0" anchor="ctr"/>
          <a:lstStyle>
            <a:lvl1pPr algn="ctr">
              <a:defRPr sz="1200">
                <a:solidFill>
                  <a:schemeClr val="bg1">
                    <a:lumMod val="75000"/>
                  </a:schemeClr>
                </a:solidFill>
                <a:latin typeface="Calibri" panose="020F0502020204030204" pitchFamily="34" charset="0"/>
                <a:ea typeface="Verdana" panose="020B0604030504040204" pitchFamily="34" charset="0"/>
                <a:cs typeface="Verdana" panose="020B0604030504040204" pitchFamily="34" charset="0"/>
              </a:defRPr>
            </a:lvl1pPr>
          </a:lstStyle>
          <a:p>
            <a:fld id="{3E61A07C-776F-4EC4-A23B-EF9EE2C94E65}" type="datetime1">
              <a:rPr lang="en-US" smtClean="0">
                <a:solidFill>
                  <a:prstClr val="white">
                    <a:lumMod val="75000"/>
                  </a:prstClr>
                </a:solidFill>
              </a:rPr>
              <a:t>3/28/2019</a:t>
            </a:fld>
            <a:endParaRPr lang="en-US" dirty="0">
              <a:solidFill>
                <a:prstClr val="white">
                  <a:lumMod val="75000"/>
                </a:prstClr>
              </a:solidFill>
            </a:endParaRPr>
          </a:p>
        </p:txBody>
      </p:sp>
      <p:sp>
        <p:nvSpPr>
          <p:cNvPr id="15" name="Footer Placeholder 4"/>
          <p:cNvSpPr>
            <a:spLocks noGrp="1"/>
          </p:cNvSpPr>
          <p:nvPr>
            <p:ph type="ftr" sz="quarter" idx="3"/>
          </p:nvPr>
        </p:nvSpPr>
        <p:spPr>
          <a:xfrm>
            <a:off x="4648200" y="6356351"/>
            <a:ext cx="3352800" cy="365125"/>
          </a:xfrm>
          <a:prstGeom prst="rect">
            <a:avLst/>
          </a:prstGeom>
        </p:spPr>
        <p:txBody>
          <a:bodyPr vert="horz" lIns="91440" tIns="45720" rIns="91440" bIns="45720" rtlCol="0" anchor="ctr"/>
          <a:lstStyle>
            <a:lvl1pPr algn="ctr">
              <a:defRPr sz="1200">
                <a:solidFill>
                  <a:schemeClr val="bg1">
                    <a:lumMod val="75000"/>
                  </a:schemeClr>
                </a:solidFill>
                <a:latin typeface="Calibri" panose="020F0502020204030204" pitchFamily="34" charset="0"/>
                <a:ea typeface="Verdana" panose="020B0604030504040204" pitchFamily="34" charset="0"/>
                <a:cs typeface="Verdana" panose="020B0604030504040204" pitchFamily="34" charset="0"/>
              </a:defRPr>
            </a:lvl1pPr>
          </a:lstStyle>
          <a:p>
            <a:endParaRPr lang="en-US" dirty="0">
              <a:solidFill>
                <a:prstClr val="white">
                  <a:lumMod val="75000"/>
                </a:prstClr>
              </a:solidFill>
            </a:endParaRPr>
          </a:p>
        </p:txBody>
      </p:sp>
      <p:sp>
        <p:nvSpPr>
          <p:cNvPr id="16" name="Slide Number Placeholder 5"/>
          <p:cNvSpPr>
            <a:spLocks noGrp="1"/>
          </p:cNvSpPr>
          <p:nvPr>
            <p:ph type="sldNum" sz="quarter" idx="4"/>
          </p:nvPr>
        </p:nvSpPr>
        <p:spPr>
          <a:xfrm>
            <a:off x="8077200" y="6356351"/>
            <a:ext cx="990600" cy="365125"/>
          </a:xfrm>
          <a:prstGeom prst="rect">
            <a:avLst/>
          </a:prstGeom>
        </p:spPr>
        <p:txBody>
          <a:bodyPr vert="horz" lIns="91440" tIns="45720" rIns="91440" bIns="45720" rtlCol="0" anchor="ctr"/>
          <a:lstStyle>
            <a:lvl1pPr algn="r">
              <a:defRPr sz="1200">
                <a:solidFill>
                  <a:schemeClr val="bg1">
                    <a:lumMod val="75000"/>
                  </a:schemeClr>
                </a:solidFill>
                <a:latin typeface="Calibri" panose="020F0502020204030204" pitchFamily="34" charset="0"/>
                <a:ea typeface="Verdana" panose="020B0604030504040204" pitchFamily="34" charset="0"/>
                <a:cs typeface="Verdana" panose="020B0604030504040204" pitchFamily="34" charset="0"/>
              </a:defRPr>
            </a:lvl1pPr>
          </a:lstStyle>
          <a:p>
            <a:fld id="{E208A9CF-8AA0-449B-909F-140250E6D5C1}" type="slidenum">
              <a:rPr lang="en-US">
                <a:solidFill>
                  <a:prstClr val="white">
                    <a:lumMod val="75000"/>
                  </a:prstClr>
                </a:solidFill>
              </a:rPr>
              <a:pPr/>
              <a:t>‹#›</a:t>
            </a:fld>
            <a:endParaRPr lang="en-US" dirty="0">
              <a:solidFill>
                <a:prstClr val="white">
                  <a:lumMod val="75000"/>
                </a:prstClr>
              </a:solidFill>
            </a:endParaRPr>
          </a:p>
        </p:txBody>
      </p:sp>
      <p:cxnSp>
        <p:nvCxnSpPr>
          <p:cNvPr id="17" name="Straight Connector 16"/>
          <p:cNvCxnSpPr/>
          <p:nvPr/>
        </p:nvCxnSpPr>
        <p:spPr>
          <a:xfrm>
            <a:off x="457200" y="1295400"/>
            <a:ext cx="822960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8" name="Picture 3" descr="E:\``Active Logo Files\08 - PNG\Baystate_Health_Advancing_Care_Enhancing_Lives_SideBySide_1L_wht.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84632" y="6420222"/>
            <a:ext cx="2743200" cy="320819"/>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0" y="6309360"/>
            <a:ext cx="420143" cy="548640"/>
            <a:chOff x="0" y="6309360"/>
            <a:chExt cx="420143" cy="548640"/>
          </a:xfrm>
        </p:grpSpPr>
        <p:sp>
          <p:nvSpPr>
            <p:cNvPr id="23" name="Rectangle 22"/>
            <p:cNvSpPr/>
            <p:nvPr/>
          </p:nvSpPr>
          <p:spPr>
            <a:xfrm>
              <a:off x="0" y="6309360"/>
              <a:ext cx="146304" cy="548640"/>
            </a:xfrm>
            <a:prstGeom prst="rect">
              <a:avLst/>
            </a:prstGeom>
            <a:solidFill>
              <a:srgbClr val="74A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a typeface="Verdana" panose="020B0604030504040204" pitchFamily="34" charset="0"/>
                <a:cs typeface="Verdana" panose="020B0604030504040204" pitchFamily="34" charset="0"/>
              </a:endParaRPr>
            </a:p>
          </p:txBody>
        </p:sp>
        <p:sp>
          <p:nvSpPr>
            <p:cNvPr id="24" name="Rectangle 23"/>
            <p:cNvSpPr/>
            <p:nvPr/>
          </p:nvSpPr>
          <p:spPr>
            <a:xfrm>
              <a:off x="205567" y="6309360"/>
              <a:ext cx="91440" cy="548640"/>
            </a:xfrm>
            <a:prstGeom prst="rect">
              <a:avLst/>
            </a:prstGeom>
            <a:solidFill>
              <a:srgbClr val="5D99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a typeface="Verdana" panose="020B0604030504040204" pitchFamily="34" charset="0"/>
                <a:cs typeface="Verdana" panose="020B0604030504040204" pitchFamily="34" charset="0"/>
              </a:endParaRPr>
            </a:p>
          </p:txBody>
        </p:sp>
        <p:sp>
          <p:nvSpPr>
            <p:cNvPr id="25" name="Rectangle 24"/>
            <p:cNvSpPr/>
            <p:nvPr/>
          </p:nvSpPr>
          <p:spPr>
            <a:xfrm>
              <a:off x="365279" y="6309360"/>
              <a:ext cx="54864" cy="548640"/>
            </a:xfrm>
            <a:prstGeom prst="rect">
              <a:avLst/>
            </a:prstGeom>
            <a:solidFill>
              <a:srgbClr val="488A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28831441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9" r:id="rId8"/>
    <p:sldLayoutId id="2147483670" r:id="rId9"/>
    <p:sldLayoutId id="2147483671" r:id="rId10"/>
  </p:sldLayoutIdLst>
  <p:hf sldNum="0" hdr="0" ftr="0" dt="0"/>
  <p:txStyles>
    <p:titleStyle>
      <a:lvl1pPr algn="l" defTabSz="914400" rtl="0" eaLnBrk="1" latinLnBrk="0" hangingPunct="1">
        <a:spcBef>
          <a:spcPct val="0"/>
        </a:spcBef>
        <a:buNone/>
        <a:defRPr sz="4000" b="1" kern="1200">
          <a:solidFill>
            <a:schemeClr val="tx1">
              <a:lumMod val="75000"/>
              <a:lumOff val="25000"/>
            </a:schemeClr>
          </a:solidFill>
          <a:latin typeface="Calibri" panose="020F0502020204030204" pitchFamily="34" charset="0"/>
          <a:ea typeface="Verdana" panose="020B0604030504040204" pitchFamily="34" charset="0"/>
          <a:cs typeface="Verdana" panose="020B0604030504040204" pitchFamily="34" charset="0"/>
        </a:defRPr>
      </a:lvl1pPr>
    </p:titleStyle>
    <p:bodyStyle>
      <a:lvl1pPr marL="342900" indent="-342900" algn="l" defTabSz="914400" rtl="0" eaLnBrk="1" latinLnBrk="0" hangingPunct="1">
        <a:spcBef>
          <a:spcPct val="20000"/>
        </a:spcBef>
        <a:buClr>
          <a:schemeClr val="accent1">
            <a:lumMod val="75000"/>
          </a:schemeClr>
        </a:buClr>
        <a:buFont typeface="Calibri" panose="020F0502020204030204" pitchFamily="34" charset="0"/>
        <a:buChar char="●"/>
        <a:defRPr sz="2800" kern="1200">
          <a:solidFill>
            <a:schemeClr val="tx1">
              <a:lumMod val="75000"/>
              <a:lumOff val="25000"/>
            </a:schemeClr>
          </a:solidFill>
          <a:latin typeface="Calibri" panose="020F050202020403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lumMod val="75000"/>
              <a:lumOff val="25000"/>
            </a:schemeClr>
          </a:solidFill>
          <a:latin typeface="Calibri" panose="020F050202020403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Clr>
          <a:schemeClr val="accent2">
            <a:lumMod val="75000"/>
          </a:schemeClr>
        </a:buClr>
        <a:buFont typeface="Arial" panose="020B0604020202020204" pitchFamily="34" charset="0"/>
        <a:buChar char="•"/>
        <a:defRPr sz="2000" kern="1200">
          <a:solidFill>
            <a:schemeClr val="tx1">
              <a:lumMod val="75000"/>
              <a:lumOff val="25000"/>
            </a:schemeClr>
          </a:solidFill>
          <a:latin typeface="Calibri" panose="020F050202020403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Clr>
          <a:srgbClr val="002060"/>
        </a:buClr>
        <a:buFont typeface="Arial" panose="020B0604020202020204" pitchFamily="34" charset="0"/>
        <a:buChar char="–"/>
        <a:defRPr sz="1800" kern="1200">
          <a:solidFill>
            <a:schemeClr val="tx1">
              <a:lumMod val="75000"/>
              <a:lumOff val="25000"/>
            </a:schemeClr>
          </a:solidFill>
          <a:latin typeface="Calibri" panose="020F050202020403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Calibri" panose="020F050202020403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aren.Johnson@baystatehealth.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Harry.HoarIIIMD@baystatehealth.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8.tiff"/><Relationship Id="rId3" Type="http://schemas.openxmlformats.org/officeDocument/2006/relationships/image" Target="../media/image3.tiff"/><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tiff"/><Relationship Id="rId4" Type="http://schemas.openxmlformats.org/officeDocument/2006/relationships/image" Target="../media/image4.tiff"/><Relationship Id="rId9" Type="http://schemas.openxmlformats.org/officeDocument/2006/relationships/image" Target="../media/image9.tiff"/></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www.hret-hiin.or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7.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tiff"/><Relationship Id="rId4" Type="http://schemas.openxmlformats.org/officeDocument/2006/relationships/image" Target="../media/image27.png"/><Relationship Id="rId9"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5.tiff"/></Relationships>
</file>

<file path=ppt/slides/_rels/slide25.xml.rels><?xml version="1.0" encoding="UTF-8" standalone="yes"?>
<Relationships xmlns="http://schemas.openxmlformats.org/package/2006/relationships"><Relationship Id="rId8" Type="http://schemas.openxmlformats.org/officeDocument/2006/relationships/image" Target="../media/image41.tiff"/><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9.tiff"/><Relationship Id="rId5" Type="http://schemas.openxmlformats.org/officeDocument/2006/relationships/image" Target="../media/image38.tiff"/><Relationship Id="rId4" Type="http://schemas.openxmlformats.org/officeDocument/2006/relationships/image" Target="../media/image37.png"/><Relationship Id="rId9" Type="http://schemas.openxmlformats.org/officeDocument/2006/relationships/image" Target="../media/image4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457200" y="1204992"/>
            <a:ext cx="8402782" cy="3581401"/>
          </a:xfrm>
        </p:spPr>
        <p:txBody>
          <a:bodyPr>
            <a:normAutofit lnSpcReduction="10000"/>
          </a:bodyPr>
          <a:lstStyle/>
          <a:p>
            <a:endParaRPr lang="en-US" sz="1700" dirty="0"/>
          </a:p>
          <a:p>
            <a:endParaRPr lang="en-US" sz="2100" dirty="0"/>
          </a:p>
          <a:p>
            <a:r>
              <a:rPr lang="en-US" dirty="0"/>
              <a:t>Karen Johnson BSN, RN, CCMSCP</a:t>
            </a:r>
          </a:p>
          <a:p>
            <a:r>
              <a:rPr lang="en-US" b="0" dirty="0"/>
              <a:t>Senior Director, Patient Safety, BH</a:t>
            </a:r>
          </a:p>
          <a:p>
            <a:r>
              <a:rPr lang="en-US" dirty="0">
                <a:hlinkClick r:id="rId3"/>
              </a:rPr>
              <a:t>Karen.Johnson@baystatehealth.org</a:t>
            </a:r>
            <a:endParaRPr lang="en-US" dirty="0"/>
          </a:p>
          <a:p>
            <a:endParaRPr lang="en-US" dirty="0"/>
          </a:p>
          <a:p>
            <a:r>
              <a:rPr lang="en-US" dirty="0"/>
              <a:t>Harry Hoar III, MD</a:t>
            </a:r>
          </a:p>
          <a:p>
            <a:r>
              <a:rPr lang="en-US" b="0" dirty="0"/>
              <a:t>Pediatric Hospitalist &amp; Clinician Educator, BH</a:t>
            </a:r>
          </a:p>
          <a:p>
            <a:r>
              <a:rPr lang="en-US" dirty="0">
                <a:hlinkClick r:id="rId4"/>
              </a:rPr>
              <a:t>Harry.HoarIIIMD@baystatehealth.org</a:t>
            </a:r>
            <a:endParaRPr lang="en-US" dirty="0"/>
          </a:p>
          <a:p>
            <a:endParaRPr lang="en-US" sz="1600" dirty="0"/>
          </a:p>
        </p:txBody>
      </p:sp>
      <p:sp>
        <p:nvSpPr>
          <p:cNvPr id="7" name="Text Placeholder 6"/>
          <p:cNvSpPr>
            <a:spLocks noGrp="1"/>
          </p:cNvSpPr>
          <p:nvPr>
            <p:ph type="body" sz="quarter" idx="14"/>
          </p:nvPr>
        </p:nvSpPr>
        <p:spPr>
          <a:xfrm>
            <a:off x="457200" y="0"/>
            <a:ext cx="8001000" cy="1676400"/>
          </a:xfrm>
        </p:spPr>
        <p:txBody>
          <a:bodyPr/>
          <a:lstStyle/>
          <a:p>
            <a:r>
              <a:rPr lang="en-US" sz="4000" dirty="0"/>
              <a:t>Embedding Diagnostic Errors Work into a Patient Safety Program</a:t>
            </a:r>
          </a:p>
        </p:txBody>
      </p:sp>
    </p:spTree>
    <p:extLst>
      <p:ext uri="{BB962C8B-B14F-4D97-AF65-F5344CB8AC3E}">
        <p14:creationId xmlns:p14="http://schemas.microsoft.com/office/powerpoint/2010/main" val="1164629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Overview</a:t>
            </a:r>
            <a:endParaRPr lang="en-US" dirty="0"/>
          </a:p>
        </p:txBody>
      </p:sp>
      <p:sp>
        <p:nvSpPr>
          <p:cNvPr id="3" name="Content Placeholder 2"/>
          <p:cNvSpPr>
            <a:spLocks noGrp="1"/>
          </p:cNvSpPr>
          <p:nvPr>
            <p:ph idx="1"/>
          </p:nvPr>
        </p:nvSpPr>
        <p:spPr>
          <a:xfrm>
            <a:off x="457200" y="1600202"/>
            <a:ext cx="8229600" cy="2743198"/>
          </a:xfrm>
        </p:spPr>
        <p:txBody>
          <a:bodyPr/>
          <a:lstStyle/>
          <a:p>
            <a:r>
              <a:rPr lang="en-US" b="1" dirty="0"/>
              <a:t>Describe one organization’s strategy for reducing harm from delayed and missed diagnosis</a:t>
            </a:r>
          </a:p>
          <a:p>
            <a:pPr marL="0" indent="0">
              <a:buNone/>
            </a:pPr>
            <a:endParaRPr lang="en-US" sz="1400" dirty="0"/>
          </a:p>
          <a:p>
            <a:r>
              <a:rPr lang="en-US" b="1" dirty="0"/>
              <a:t>Describe two ways to adapt current patient safety processes to improve diagnosis</a:t>
            </a:r>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116863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68BB97CB-4A82-FA44-AC42-09591F44D159}"/>
              </a:ext>
            </a:extLst>
          </p:cNvPr>
          <p:cNvPicPr>
            <a:picLocks noChangeAspect="1"/>
          </p:cNvPicPr>
          <p:nvPr/>
        </p:nvPicPr>
        <p:blipFill rotWithShape="1">
          <a:blip r:embed="rId3"/>
          <a:srcRect b="6112"/>
          <a:stretch/>
        </p:blipFill>
        <p:spPr>
          <a:xfrm>
            <a:off x="2726575" y="536990"/>
            <a:ext cx="3444553" cy="2812189"/>
          </a:xfrm>
          <a:prstGeom prst="rect">
            <a:avLst/>
          </a:prstGeom>
        </p:spPr>
      </p:pic>
      <p:pic>
        <p:nvPicPr>
          <p:cNvPr id="13" name="Picture 12">
            <a:extLst>
              <a:ext uri="{FF2B5EF4-FFF2-40B4-BE49-F238E27FC236}">
                <a16:creationId xmlns:a16="http://schemas.microsoft.com/office/drawing/2014/main" xmlns="" id="{7AE3E420-45AB-CD41-9E72-D8DB7DAA1C39}"/>
              </a:ext>
            </a:extLst>
          </p:cNvPr>
          <p:cNvPicPr>
            <a:picLocks noChangeAspect="1"/>
          </p:cNvPicPr>
          <p:nvPr/>
        </p:nvPicPr>
        <p:blipFill rotWithShape="1">
          <a:blip r:embed="rId4"/>
          <a:srcRect l="18029" r="33901" b="2087"/>
          <a:stretch/>
        </p:blipFill>
        <p:spPr>
          <a:xfrm>
            <a:off x="76200" y="152400"/>
            <a:ext cx="2782304" cy="3393159"/>
          </a:xfrm>
          <a:prstGeom prst="rect">
            <a:avLst/>
          </a:prstGeom>
        </p:spPr>
      </p:pic>
      <p:pic>
        <p:nvPicPr>
          <p:cNvPr id="7" name="Picture 6">
            <a:extLst>
              <a:ext uri="{FF2B5EF4-FFF2-40B4-BE49-F238E27FC236}">
                <a16:creationId xmlns:a16="http://schemas.microsoft.com/office/drawing/2014/main" xmlns="" id="{308E2CD2-CA81-174A-B05A-D90F61004B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00" y="4222941"/>
            <a:ext cx="3462034" cy="2482659"/>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xmlns="" id="{DF16151A-0B8D-884C-AEE4-32EC7947946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81400" y="4249266"/>
            <a:ext cx="3060682" cy="2482659"/>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xmlns="" id="{2748CFEE-CAEC-AA45-A05C-8B9051DAD8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09108" y="103443"/>
            <a:ext cx="2768392" cy="3691189"/>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xmlns="" id="{4FC2499F-4ED7-4E4A-907D-06D60FF8CC66}"/>
              </a:ext>
            </a:extLst>
          </p:cNvPr>
          <p:cNvPicPr>
            <a:picLocks noChangeAspect="1"/>
          </p:cNvPicPr>
          <p:nvPr/>
        </p:nvPicPr>
        <p:blipFill>
          <a:blip r:embed="rId8"/>
          <a:stretch>
            <a:fillRect/>
          </a:stretch>
        </p:blipFill>
        <p:spPr>
          <a:xfrm>
            <a:off x="6686671" y="4317075"/>
            <a:ext cx="2533529" cy="2057400"/>
          </a:xfrm>
          <a:prstGeom prst="rect">
            <a:avLst/>
          </a:prstGeom>
        </p:spPr>
      </p:pic>
      <p:pic>
        <p:nvPicPr>
          <p:cNvPr id="14" name="Picture 13">
            <a:extLst>
              <a:ext uri="{FF2B5EF4-FFF2-40B4-BE49-F238E27FC236}">
                <a16:creationId xmlns:a16="http://schemas.microsoft.com/office/drawing/2014/main" xmlns="" id="{45DB7E97-9017-5940-BB01-71182E949B68}"/>
              </a:ext>
            </a:extLst>
          </p:cNvPr>
          <p:cNvPicPr>
            <a:picLocks noChangeAspect="1"/>
          </p:cNvPicPr>
          <p:nvPr/>
        </p:nvPicPr>
        <p:blipFill>
          <a:blip r:embed="rId9"/>
          <a:stretch>
            <a:fillRect/>
          </a:stretch>
        </p:blipFill>
        <p:spPr>
          <a:xfrm>
            <a:off x="3294974" y="536990"/>
            <a:ext cx="4345104" cy="4132677"/>
          </a:xfrm>
          <a:prstGeom prst="rect">
            <a:avLst/>
          </a:prstGeom>
        </p:spPr>
      </p:pic>
      <p:pic>
        <p:nvPicPr>
          <p:cNvPr id="8" name="Picture 7">
            <a:extLst>
              <a:ext uri="{FF2B5EF4-FFF2-40B4-BE49-F238E27FC236}">
                <a16:creationId xmlns:a16="http://schemas.microsoft.com/office/drawing/2014/main" xmlns="" id="{C1411C20-39A7-3444-8AF5-1A02E3B9B8DF}"/>
              </a:ext>
            </a:extLst>
          </p:cNvPr>
          <p:cNvPicPr>
            <a:picLocks noChangeAspect="1"/>
          </p:cNvPicPr>
          <p:nvPr/>
        </p:nvPicPr>
        <p:blipFill>
          <a:blip r:embed="rId10"/>
          <a:stretch>
            <a:fillRect/>
          </a:stretch>
        </p:blipFill>
        <p:spPr>
          <a:xfrm>
            <a:off x="2383956" y="2208811"/>
            <a:ext cx="1526072" cy="2034763"/>
          </a:xfrm>
          <a:prstGeom prst="rect">
            <a:avLst/>
          </a:prstGeom>
        </p:spPr>
      </p:pic>
    </p:spTree>
    <p:extLst>
      <p:ext uri="{BB962C8B-B14F-4D97-AF65-F5344CB8AC3E}">
        <p14:creationId xmlns:p14="http://schemas.microsoft.com/office/powerpoint/2010/main" val="516382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1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896493" y="0"/>
            <a:ext cx="5279137" cy="6858000"/>
          </a:xfrm>
          <a:prstGeom prst="rect">
            <a:avLst/>
          </a:prstGeom>
        </p:spPr>
      </p:pic>
      <p:sp>
        <p:nvSpPr>
          <p:cNvPr id="6" name="TextBox 5"/>
          <p:cNvSpPr txBox="1"/>
          <p:nvPr/>
        </p:nvSpPr>
        <p:spPr>
          <a:xfrm>
            <a:off x="76200" y="2133600"/>
            <a:ext cx="3744093" cy="2585323"/>
          </a:xfrm>
          <a:prstGeom prst="rect">
            <a:avLst/>
          </a:prstGeom>
          <a:noFill/>
        </p:spPr>
        <p:txBody>
          <a:bodyPr wrap="square" rtlCol="0">
            <a:spAutoFit/>
          </a:bodyPr>
          <a:lstStyle/>
          <a:p>
            <a:pPr algn="ctr"/>
            <a:r>
              <a:rPr lang="en-US" b="1" dirty="0"/>
              <a:t>Health Research &amp; Educational Trust </a:t>
            </a:r>
            <a:r>
              <a:rPr lang="en-US" dirty="0"/>
              <a:t>(September 2018)</a:t>
            </a:r>
            <a:r>
              <a:rPr lang="en-US" b="1" dirty="0"/>
              <a:t>.  </a:t>
            </a:r>
            <a:r>
              <a:rPr lang="en-US" b="1" i="1" dirty="0"/>
              <a:t>Improving Diagnosis in Medicine Change Package. </a:t>
            </a:r>
            <a:r>
              <a:rPr lang="en-US" b="1" dirty="0"/>
              <a:t>Chicago, IL: Health Research &amp; Educational Trust. </a:t>
            </a:r>
          </a:p>
          <a:p>
            <a:pPr algn="ctr"/>
            <a:endParaRPr lang="en-US" b="1" dirty="0"/>
          </a:p>
          <a:p>
            <a:pPr algn="ctr"/>
            <a:r>
              <a:rPr lang="en-US" b="1" dirty="0"/>
              <a:t>Accessed at:</a:t>
            </a:r>
          </a:p>
          <a:p>
            <a:pPr algn="ctr"/>
            <a:r>
              <a:rPr lang="en-US" b="1" dirty="0">
                <a:hlinkClick r:id="rId4"/>
              </a:rPr>
              <a:t>http://www.hret-hiin.org/</a:t>
            </a:r>
            <a:endParaRPr lang="en-US" b="1" dirty="0"/>
          </a:p>
          <a:p>
            <a:pPr algn="ctr"/>
            <a:r>
              <a:rPr lang="en-US" b="1" dirty="0"/>
              <a:t> </a:t>
            </a:r>
          </a:p>
        </p:txBody>
      </p:sp>
    </p:spTree>
    <p:extLst>
      <p:ext uri="{BB962C8B-B14F-4D97-AF65-F5344CB8AC3E}">
        <p14:creationId xmlns:p14="http://schemas.microsoft.com/office/powerpoint/2010/main" val="3081424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3505200" y="990600"/>
            <a:ext cx="5257800" cy="5334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295400" y="838200"/>
            <a:ext cx="2209800" cy="5486400"/>
          </a:xfrm>
          <a:prstGeom prst="rect">
            <a:avLst/>
          </a:prstGeom>
          <a:solidFill>
            <a:schemeClr val="bg1"/>
          </a:solidFill>
          <a:ln>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5766" y="-15766"/>
            <a:ext cx="8763000" cy="101687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90600"/>
            <a:ext cx="1295400" cy="533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47800" y="1114098"/>
            <a:ext cx="1828800" cy="646331"/>
          </a:xfrm>
          <a:prstGeom prst="rect">
            <a:avLst/>
          </a:prstGeom>
          <a:noFill/>
        </p:spPr>
        <p:txBody>
          <a:bodyPr wrap="square" rtlCol="0">
            <a:spAutoFit/>
          </a:bodyPr>
          <a:lstStyle/>
          <a:p>
            <a:pPr algn="ctr"/>
            <a:r>
              <a:rPr lang="en-US" b="1" dirty="0">
                <a:solidFill>
                  <a:schemeClr val="accent1">
                    <a:lumMod val="75000"/>
                  </a:schemeClr>
                </a:solidFill>
              </a:rPr>
              <a:t>Effective Teamwork</a:t>
            </a:r>
          </a:p>
        </p:txBody>
      </p:sp>
      <p:sp>
        <p:nvSpPr>
          <p:cNvPr id="6" name="TextBox 5"/>
          <p:cNvSpPr txBox="1"/>
          <p:nvPr/>
        </p:nvSpPr>
        <p:spPr>
          <a:xfrm>
            <a:off x="1403132" y="2249269"/>
            <a:ext cx="2057400" cy="646331"/>
          </a:xfrm>
          <a:prstGeom prst="rect">
            <a:avLst/>
          </a:prstGeom>
          <a:noFill/>
        </p:spPr>
        <p:txBody>
          <a:bodyPr wrap="square" rtlCol="0">
            <a:spAutoFit/>
          </a:bodyPr>
          <a:lstStyle/>
          <a:p>
            <a:pPr algn="ctr"/>
            <a:r>
              <a:rPr lang="en-US" b="1" dirty="0">
                <a:solidFill>
                  <a:schemeClr val="accent1">
                    <a:lumMod val="75000"/>
                  </a:schemeClr>
                </a:solidFill>
              </a:rPr>
              <a:t>Reliable Diagnostic Process</a:t>
            </a:r>
          </a:p>
        </p:txBody>
      </p:sp>
      <p:sp>
        <p:nvSpPr>
          <p:cNvPr id="7" name="TextBox 6"/>
          <p:cNvSpPr txBox="1"/>
          <p:nvPr/>
        </p:nvSpPr>
        <p:spPr>
          <a:xfrm>
            <a:off x="1371600" y="3182004"/>
            <a:ext cx="2057400" cy="923330"/>
          </a:xfrm>
          <a:prstGeom prst="rect">
            <a:avLst/>
          </a:prstGeom>
          <a:noFill/>
        </p:spPr>
        <p:txBody>
          <a:bodyPr wrap="square" rtlCol="0">
            <a:spAutoFit/>
          </a:bodyPr>
          <a:lstStyle/>
          <a:p>
            <a:pPr algn="ctr"/>
            <a:r>
              <a:rPr lang="en-US" b="1" dirty="0">
                <a:solidFill>
                  <a:schemeClr val="accent1">
                    <a:lumMod val="75000"/>
                  </a:schemeClr>
                </a:solidFill>
              </a:rPr>
              <a:t>Engaged Patients and Family Members (PFE)</a:t>
            </a:r>
          </a:p>
        </p:txBody>
      </p:sp>
      <p:sp>
        <p:nvSpPr>
          <p:cNvPr id="8" name="TextBox 7"/>
          <p:cNvSpPr txBox="1"/>
          <p:nvPr/>
        </p:nvSpPr>
        <p:spPr>
          <a:xfrm>
            <a:off x="1342698" y="4382869"/>
            <a:ext cx="2133600" cy="646331"/>
          </a:xfrm>
          <a:prstGeom prst="rect">
            <a:avLst/>
          </a:prstGeom>
          <a:noFill/>
        </p:spPr>
        <p:txBody>
          <a:bodyPr wrap="square" rtlCol="0">
            <a:spAutoFit/>
          </a:bodyPr>
          <a:lstStyle/>
          <a:p>
            <a:pPr algn="ctr"/>
            <a:r>
              <a:rPr lang="en-US" b="1" dirty="0">
                <a:solidFill>
                  <a:schemeClr val="accent1">
                    <a:lumMod val="75000"/>
                  </a:schemeClr>
                </a:solidFill>
              </a:rPr>
              <a:t>Optimized Cognitive Performance</a:t>
            </a:r>
          </a:p>
        </p:txBody>
      </p:sp>
      <p:sp>
        <p:nvSpPr>
          <p:cNvPr id="9" name="TextBox 8"/>
          <p:cNvSpPr txBox="1"/>
          <p:nvPr/>
        </p:nvSpPr>
        <p:spPr>
          <a:xfrm>
            <a:off x="1342698" y="5449669"/>
            <a:ext cx="2133600" cy="646331"/>
          </a:xfrm>
          <a:prstGeom prst="rect">
            <a:avLst/>
          </a:prstGeom>
          <a:noFill/>
        </p:spPr>
        <p:txBody>
          <a:bodyPr wrap="square" rtlCol="0">
            <a:spAutoFit/>
          </a:bodyPr>
          <a:lstStyle/>
          <a:p>
            <a:pPr algn="ctr"/>
            <a:r>
              <a:rPr lang="en-US" b="1" dirty="0">
                <a:solidFill>
                  <a:schemeClr val="accent1">
                    <a:lumMod val="75000"/>
                  </a:schemeClr>
                </a:solidFill>
              </a:rPr>
              <a:t>Robust Learning Systems</a:t>
            </a:r>
          </a:p>
        </p:txBody>
      </p:sp>
      <p:sp>
        <p:nvSpPr>
          <p:cNvPr id="10" name="TextBox 9"/>
          <p:cNvSpPr txBox="1"/>
          <p:nvPr/>
        </p:nvSpPr>
        <p:spPr>
          <a:xfrm>
            <a:off x="3568264" y="1001106"/>
            <a:ext cx="5562600" cy="523220"/>
          </a:xfrm>
          <a:prstGeom prst="rect">
            <a:avLst/>
          </a:prstGeom>
          <a:noFill/>
        </p:spPr>
        <p:txBody>
          <a:bodyPr wrap="square" rtlCol="0">
            <a:spAutoFit/>
          </a:bodyPr>
          <a:lstStyle/>
          <a:p>
            <a:r>
              <a:rPr lang="en-US" sz="1400" b="1" dirty="0"/>
              <a:t>Diagnostic teams include diverse health care disciplines and patients </a:t>
            </a:r>
          </a:p>
          <a:p>
            <a:r>
              <a:rPr lang="en-US" sz="1400" b="1" dirty="0"/>
              <a:t>and families</a:t>
            </a:r>
          </a:p>
        </p:txBody>
      </p:sp>
      <p:sp>
        <p:nvSpPr>
          <p:cNvPr id="11" name="TextBox 10"/>
          <p:cNvSpPr txBox="1"/>
          <p:nvPr/>
        </p:nvSpPr>
        <p:spPr>
          <a:xfrm>
            <a:off x="3552498" y="1534180"/>
            <a:ext cx="5562600" cy="523220"/>
          </a:xfrm>
          <a:prstGeom prst="rect">
            <a:avLst/>
          </a:prstGeom>
          <a:noFill/>
        </p:spPr>
        <p:txBody>
          <a:bodyPr wrap="square" rtlCol="0">
            <a:spAutoFit/>
          </a:bodyPr>
          <a:lstStyle/>
          <a:p>
            <a:r>
              <a:rPr lang="en-US" sz="1400" b="1" dirty="0"/>
              <a:t>Diagnostic teams model PFE and culture of safety principles and practices</a:t>
            </a:r>
          </a:p>
        </p:txBody>
      </p:sp>
      <p:sp>
        <p:nvSpPr>
          <p:cNvPr id="12" name="TextBox 11"/>
          <p:cNvSpPr txBox="1"/>
          <p:nvPr/>
        </p:nvSpPr>
        <p:spPr>
          <a:xfrm>
            <a:off x="3552498" y="2099091"/>
            <a:ext cx="5562600" cy="307777"/>
          </a:xfrm>
          <a:prstGeom prst="rect">
            <a:avLst/>
          </a:prstGeom>
          <a:noFill/>
        </p:spPr>
        <p:txBody>
          <a:bodyPr wrap="square" rtlCol="0">
            <a:spAutoFit/>
          </a:bodyPr>
          <a:lstStyle/>
          <a:p>
            <a:r>
              <a:rPr lang="en-US" sz="1400" b="1" dirty="0"/>
              <a:t>Organizational structures optimized for diagnostic safety</a:t>
            </a:r>
          </a:p>
        </p:txBody>
      </p:sp>
      <p:sp>
        <p:nvSpPr>
          <p:cNvPr id="13" name="TextBox 12"/>
          <p:cNvSpPr txBox="1"/>
          <p:nvPr/>
        </p:nvSpPr>
        <p:spPr>
          <a:xfrm>
            <a:off x="3549868" y="2435423"/>
            <a:ext cx="5562600" cy="307777"/>
          </a:xfrm>
          <a:prstGeom prst="rect">
            <a:avLst/>
          </a:prstGeom>
          <a:noFill/>
        </p:spPr>
        <p:txBody>
          <a:bodyPr wrap="square" rtlCol="0">
            <a:spAutoFit/>
          </a:bodyPr>
          <a:lstStyle/>
          <a:p>
            <a:r>
              <a:rPr lang="en-US" sz="1400" b="1" dirty="0"/>
              <a:t>Clinical operations and information flow effectiveness</a:t>
            </a:r>
          </a:p>
        </p:txBody>
      </p:sp>
      <p:sp>
        <p:nvSpPr>
          <p:cNvPr id="14" name="TextBox 13"/>
          <p:cNvSpPr txBox="1"/>
          <p:nvPr/>
        </p:nvSpPr>
        <p:spPr>
          <a:xfrm>
            <a:off x="3549868" y="2781167"/>
            <a:ext cx="5562600" cy="307777"/>
          </a:xfrm>
          <a:prstGeom prst="rect">
            <a:avLst/>
          </a:prstGeom>
          <a:noFill/>
        </p:spPr>
        <p:txBody>
          <a:bodyPr wrap="square" rtlCol="0">
            <a:spAutoFit/>
          </a:bodyPr>
          <a:lstStyle/>
          <a:p>
            <a:r>
              <a:rPr lang="en-US" sz="1400" b="1" dirty="0"/>
              <a:t>Accessible specialty expertise</a:t>
            </a:r>
          </a:p>
        </p:txBody>
      </p:sp>
      <p:sp>
        <p:nvSpPr>
          <p:cNvPr id="15" name="TextBox 14"/>
          <p:cNvSpPr txBox="1"/>
          <p:nvPr/>
        </p:nvSpPr>
        <p:spPr>
          <a:xfrm>
            <a:off x="3549868" y="3197423"/>
            <a:ext cx="5562600" cy="307777"/>
          </a:xfrm>
          <a:prstGeom prst="rect">
            <a:avLst/>
          </a:prstGeom>
          <a:noFill/>
        </p:spPr>
        <p:txBody>
          <a:bodyPr wrap="square" rtlCol="0">
            <a:spAutoFit/>
          </a:bodyPr>
          <a:lstStyle/>
          <a:p>
            <a:r>
              <a:rPr lang="en-US" sz="1400" b="1" dirty="0"/>
              <a:t>Patient and family members on diagnostic team</a:t>
            </a:r>
          </a:p>
        </p:txBody>
      </p:sp>
      <p:sp>
        <p:nvSpPr>
          <p:cNvPr id="16" name="TextBox 15"/>
          <p:cNvSpPr txBox="1"/>
          <p:nvPr/>
        </p:nvSpPr>
        <p:spPr>
          <a:xfrm>
            <a:off x="3552498" y="3578444"/>
            <a:ext cx="5181600" cy="523220"/>
          </a:xfrm>
          <a:prstGeom prst="rect">
            <a:avLst/>
          </a:prstGeom>
          <a:noFill/>
        </p:spPr>
        <p:txBody>
          <a:bodyPr wrap="square" rtlCol="0">
            <a:spAutoFit/>
          </a:bodyPr>
          <a:lstStyle/>
          <a:p>
            <a:r>
              <a:rPr lang="en-US" sz="1400" b="1" dirty="0"/>
              <a:t>Patient and family partnership in diagnosis improvement,</a:t>
            </a:r>
          </a:p>
          <a:p>
            <a:r>
              <a:rPr lang="en-US" sz="1400" b="1" dirty="0"/>
              <a:t>Governance, policy, and in error reporting and follow-up</a:t>
            </a:r>
          </a:p>
        </p:txBody>
      </p:sp>
      <p:sp>
        <p:nvSpPr>
          <p:cNvPr id="17" name="TextBox 16"/>
          <p:cNvSpPr txBox="1"/>
          <p:nvPr/>
        </p:nvSpPr>
        <p:spPr>
          <a:xfrm>
            <a:off x="3565634" y="4219902"/>
            <a:ext cx="5562600" cy="307777"/>
          </a:xfrm>
          <a:prstGeom prst="rect">
            <a:avLst/>
          </a:prstGeom>
          <a:noFill/>
        </p:spPr>
        <p:txBody>
          <a:bodyPr wrap="square" rtlCol="0">
            <a:spAutoFit/>
          </a:bodyPr>
          <a:lstStyle/>
          <a:p>
            <a:r>
              <a:rPr lang="en-US" sz="1400" b="1" dirty="0"/>
              <a:t>Effective clinical decision support</a:t>
            </a:r>
          </a:p>
        </p:txBody>
      </p:sp>
      <p:sp>
        <p:nvSpPr>
          <p:cNvPr id="18" name="TextBox 17"/>
          <p:cNvSpPr txBox="1"/>
          <p:nvPr/>
        </p:nvSpPr>
        <p:spPr>
          <a:xfrm>
            <a:off x="3565634" y="4569023"/>
            <a:ext cx="5562600" cy="307777"/>
          </a:xfrm>
          <a:prstGeom prst="rect">
            <a:avLst/>
          </a:prstGeom>
          <a:noFill/>
        </p:spPr>
        <p:txBody>
          <a:bodyPr wrap="square" rtlCol="0">
            <a:spAutoFit/>
          </a:bodyPr>
          <a:lstStyle/>
          <a:p>
            <a:r>
              <a:rPr lang="en-US" sz="1400" b="1" dirty="0"/>
              <a:t>Clinical reasoning abilities</a:t>
            </a:r>
          </a:p>
        </p:txBody>
      </p:sp>
      <p:sp>
        <p:nvSpPr>
          <p:cNvPr id="19" name="TextBox 18"/>
          <p:cNvSpPr txBox="1"/>
          <p:nvPr/>
        </p:nvSpPr>
        <p:spPr>
          <a:xfrm>
            <a:off x="3565634" y="4921121"/>
            <a:ext cx="5562600" cy="307777"/>
          </a:xfrm>
          <a:prstGeom prst="rect">
            <a:avLst/>
          </a:prstGeom>
          <a:noFill/>
        </p:spPr>
        <p:txBody>
          <a:bodyPr wrap="square" rtlCol="0">
            <a:spAutoFit/>
          </a:bodyPr>
          <a:lstStyle/>
          <a:p>
            <a:r>
              <a:rPr lang="en-US" sz="1400" b="1" dirty="0"/>
              <a:t>Reflective practice</a:t>
            </a:r>
          </a:p>
        </p:txBody>
      </p:sp>
      <p:sp>
        <p:nvSpPr>
          <p:cNvPr id="21" name="TextBox 20"/>
          <p:cNvSpPr txBox="1"/>
          <p:nvPr/>
        </p:nvSpPr>
        <p:spPr>
          <a:xfrm>
            <a:off x="3565634" y="5267959"/>
            <a:ext cx="5562600" cy="307777"/>
          </a:xfrm>
          <a:prstGeom prst="rect">
            <a:avLst/>
          </a:prstGeom>
          <a:noFill/>
        </p:spPr>
        <p:txBody>
          <a:bodyPr wrap="square" rtlCol="0">
            <a:spAutoFit/>
          </a:bodyPr>
          <a:lstStyle/>
          <a:p>
            <a:r>
              <a:rPr lang="en-US" sz="1400" b="1" dirty="0"/>
              <a:t>Diagnostic error identification</a:t>
            </a:r>
          </a:p>
        </p:txBody>
      </p:sp>
      <p:sp>
        <p:nvSpPr>
          <p:cNvPr id="22" name="TextBox 21"/>
          <p:cNvSpPr txBox="1"/>
          <p:nvPr/>
        </p:nvSpPr>
        <p:spPr>
          <a:xfrm>
            <a:off x="3552498" y="5635823"/>
            <a:ext cx="5562600" cy="307777"/>
          </a:xfrm>
          <a:prstGeom prst="rect">
            <a:avLst/>
          </a:prstGeom>
          <a:noFill/>
        </p:spPr>
        <p:txBody>
          <a:bodyPr wrap="square" rtlCol="0">
            <a:spAutoFit/>
          </a:bodyPr>
          <a:lstStyle/>
          <a:p>
            <a:r>
              <a:rPr lang="en-US" sz="1400" b="1" dirty="0"/>
              <a:t>Diagnostic performance feedback</a:t>
            </a:r>
          </a:p>
        </p:txBody>
      </p:sp>
      <p:sp>
        <p:nvSpPr>
          <p:cNvPr id="23" name="TextBox 22"/>
          <p:cNvSpPr txBox="1"/>
          <p:nvPr/>
        </p:nvSpPr>
        <p:spPr>
          <a:xfrm>
            <a:off x="3549868" y="5972155"/>
            <a:ext cx="5562600" cy="307777"/>
          </a:xfrm>
          <a:prstGeom prst="rect">
            <a:avLst/>
          </a:prstGeom>
          <a:noFill/>
        </p:spPr>
        <p:txBody>
          <a:bodyPr wrap="square" rtlCol="0">
            <a:spAutoFit/>
          </a:bodyPr>
          <a:lstStyle/>
          <a:p>
            <a:r>
              <a:rPr lang="en-US" sz="1400" b="1" dirty="0"/>
              <a:t>Continuous learning about diagnosis</a:t>
            </a:r>
          </a:p>
        </p:txBody>
      </p:sp>
      <p:cxnSp>
        <p:nvCxnSpPr>
          <p:cNvPr id="25" name="Straight Connector 24"/>
          <p:cNvCxnSpPr/>
          <p:nvPr/>
        </p:nvCxnSpPr>
        <p:spPr>
          <a:xfrm>
            <a:off x="1340068" y="2057400"/>
            <a:ext cx="73914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340068" y="3124200"/>
            <a:ext cx="73914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340068" y="4191000"/>
            <a:ext cx="73914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295400" y="5257800"/>
            <a:ext cx="74676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6200000">
            <a:off x="-3281689" y="3388667"/>
            <a:ext cx="7848600" cy="461665"/>
          </a:xfrm>
          <a:prstGeom prst="rect">
            <a:avLst/>
          </a:prstGeom>
          <a:noFill/>
        </p:spPr>
        <p:txBody>
          <a:bodyPr wrap="square" rtlCol="0">
            <a:spAutoFit/>
          </a:bodyPr>
          <a:lstStyle/>
          <a:p>
            <a:pPr algn="ctr"/>
            <a:r>
              <a:rPr lang="en-US" sz="2400" b="1" dirty="0">
                <a:solidFill>
                  <a:schemeClr val="bg1"/>
                </a:solidFill>
              </a:rPr>
              <a:t>IMPROVE DIAGNOSIS TO REDUCE HARM</a:t>
            </a:r>
          </a:p>
        </p:txBody>
      </p:sp>
      <p:sp>
        <p:nvSpPr>
          <p:cNvPr id="31" name="TextBox 30"/>
          <p:cNvSpPr txBox="1"/>
          <p:nvPr/>
        </p:nvSpPr>
        <p:spPr>
          <a:xfrm>
            <a:off x="304800" y="199698"/>
            <a:ext cx="8426668" cy="830997"/>
          </a:xfrm>
          <a:prstGeom prst="rect">
            <a:avLst/>
          </a:prstGeom>
          <a:noFill/>
        </p:spPr>
        <p:txBody>
          <a:bodyPr wrap="square" rtlCol="0">
            <a:spAutoFit/>
          </a:bodyPr>
          <a:lstStyle/>
          <a:p>
            <a:r>
              <a:rPr lang="en-US" sz="2400" b="1" dirty="0">
                <a:solidFill>
                  <a:schemeClr val="bg1"/>
                </a:solidFill>
              </a:rPr>
              <a:t>AIM	</a:t>
            </a:r>
            <a:r>
              <a:rPr lang="en-US" sz="2400" b="1" dirty="0">
                <a:solidFill>
                  <a:srgbClr val="0070C0"/>
                </a:solidFill>
              </a:rPr>
              <a:t>       PRIMARY              </a:t>
            </a:r>
            <a:r>
              <a:rPr lang="en-US" sz="2400" b="1" dirty="0">
                <a:solidFill>
                  <a:schemeClr val="bg1">
                    <a:lumMod val="75000"/>
                  </a:schemeClr>
                </a:solidFill>
              </a:rPr>
              <a:t>SECONDARY DRIVERS</a:t>
            </a:r>
          </a:p>
          <a:p>
            <a:r>
              <a:rPr lang="en-US" sz="2400" b="1" dirty="0">
                <a:solidFill>
                  <a:schemeClr val="bg1"/>
                </a:solidFill>
              </a:rPr>
              <a:t>                     </a:t>
            </a:r>
            <a:r>
              <a:rPr lang="en-US" sz="2400" b="1" dirty="0">
                <a:solidFill>
                  <a:srgbClr val="0070C0"/>
                </a:solidFill>
              </a:rPr>
              <a:t>DRIVERS</a:t>
            </a:r>
          </a:p>
        </p:txBody>
      </p:sp>
      <p:cxnSp>
        <p:nvCxnSpPr>
          <p:cNvPr id="33" name="Straight Connector 32"/>
          <p:cNvCxnSpPr/>
          <p:nvPr/>
        </p:nvCxnSpPr>
        <p:spPr>
          <a:xfrm>
            <a:off x="3505200" y="1524326"/>
            <a:ext cx="519736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505200" y="2438400"/>
            <a:ext cx="519736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518336" y="2779992"/>
            <a:ext cx="519736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505200" y="3552498"/>
            <a:ext cx="519736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505200" y="4556234"/>
            <a:ext cx="519736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3505200" y="4908332"/>
            <a:ext cx="519736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3489434" y="5609898"/>
            <a:ext cx="519736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505200" y="5975132"/>
            <a:ext cx="519736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736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400" dirty="0"/>
              <a:t>Using the Drivers as a Road Map</a:t>
            </a:r>
          </a:p>
        </p:txBody>
      </p:sp>
      <p:sp>
        <p:nvSpPr>
          <p:cNvPr id="4" name="Content Placeholder 3"/>
          <p:cNvSpPr>
            <a:spLocks noGrp="1"/>
          </p:cNvSpPr>
          <p:nvPr>
            <p:ph idx="1"/>
          </p:nvPr>
        </p:nvSpPr>
        <p:spPr>
          <a:xfrm>
            <a:off x="457200" y="1219200"/>
            <a:ext cx="8229600" cy="4525963"/>
          </a:xfrm>
        </p:spPr>
        <p:txBody>
          <a:bodyPr>
            <a:normAutofit lnSpcReduction="10000"/>
          </a:bodyPr>
          <a:lstStyle/>
          <a:p>
            <a:endParaRPr lang="en-US" sz="3600" b="1" dirty="0"/>
          </a:p>
          <a:p>
            <a:r>
              <a:rPr lang="en-US" sz="3600" b="1" dirty="0"/>
              <a:t>Effective Teamwork</a:t>
            </a:r>
          </a:p>
          <a:p>
            <a:pPr marL="0" indent="0">
              <a:buNone/>
            </a:pPr>
            <a:endParaRPr lang="en-US" sz="800" dirty="0"/>
          </a:p>
          <a:p>
            <a:r>
              <a:rPr lang="en-US" sz="3600" b="1" dirty="0"/>
              <a:t>Reliable Diagnostic Process</a:t>
            </a:r>
          </a:p>
          <a:p>
            <a:pPr marL="0" indent="0">
              <a:buNone/>
            </a:pPr>
            <a:endParaRPr lang="en-US" sz="800" dirty="0"/>
          </a:p>
          <a:p>
            <a:r>
              <a:rPr lang="en-US" sz="3600" b="1" dirty="0"/>
              <a:t>Engaged Patients and Family Members</a:t>
            </a:r>
          </a:p>
          <a:p>
            <a:pPr marL="0" indent="0">
              <a:buNone/>
            </a:pPr>
            <a:endParaRPr lang="en-US" sz="800" dirty="0"/>
          </a:p>
          <a:p>
            <a:r>
              <a:rPr lang="en-US" sz="3600" b="1" dirty="0"/>
              <a:t>Optimized Cognitive Performance</a:t>
            </a:r>
          </a:p>
          <a:p>
            <a:pPr marL="0" indent="0">
              <a:buNone/>
            </a:pPr>
            <a:endParaRPr lang="en-US" sz="900" dirty="0"/>
          </a:p>
          <a:p>
            <a:r>
              <a:rPr lang="en-US" sz="3600" b="1" u="sng" dirty="0">
                <a:solidFill>
                  <a:srgbClr val="0070C0"/>
                </a:solidFill>
              </a:rPr>
              <a:t>Robust Learning Systems</a:t>
            </a:r>
          </a:p>
          <a:p>
            <a:pPr marL="0" indent="0">
              <a:buNone/>
            </a:pPr>
            <a:endParaRPr lang="en-US" dirty="0">
              <a:solidFill>
                <a:srgbClr val="0070C0"/>
              </a:solidFill>
            </a:endParaRPr>
          </a:p>
        </p:txBody>
      </p:sp>
    </p:spTree>
    <p:extLst>
      <p:ext uri="{BB962C8B-B14F-4D97-AF65-F5344CB8AC3E}">
        <p14:creationId xmlns:p14="http://schemas.microsoft.com/office/powerpoint/2010/main" val="3931554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Robust Learning Systems</a:t>
            </a:r>
          </a:p>
        </p:txBody>
      </p:sp>
      <p:sp>
        <p:nvSpPr>
          <p:cNvPr id="3" name="Content Placeholder 2"/>
          <p:cNvSpPr>
            <a:spLocks noGrp="1"/>
          </p:cNvSpPr>
          <p:nvPr>
            <p:ph idx="1"/>
          </p:nvPr>
        </p:nvSpPr>
        <p:spPr/>
        <p:txBody>
          <a:bodyPr>
            <a:normAutofit/>
          </a:bodyPr>
          <a:lstStyle/>
          <a:p>
            <a:r>
              <a:rPr lang="en-US" b="1" dirty="0"/>
              <a:t>Board Engagement:</a:t>
            </a:r>
          </a:p>
          <a:p>
            <a:pPr lvl="1"/>
            <a:r>
              <a:rPr lang="en-US" dirty="0"/>
              <a:t>Board Harm Report</a:t>
            </a:r>
          </a:p>
          <a:p>
            <a:pPr marL="457200" lvl="1" indent="0">
              <a:buNone/>
            </a:pPr>
            <a:endParaRPr lang="en-US" sz="800" dirty="0"/>
          </a:p>
          <a:p>
            <a:r>
              <a:rPr lang="en-US" b="1" dirty="0"/>
              <a:t>Transparency:</a:t>
            </a:r>
          </a:p>
          <a:p>
            <a:pPr lvl="1"/>
            <a:r>
              <a:rPr lang="en-US" dirty="0"/>
              <a:t>Analysis of local Malpractice Claims Data</a:t>
            </a:r>
          </a:p>
          <a:p>
            <a:pPr marL="457200" lvl="1" indent="0">
              <a:buNone/>
            </a:pPr>
            <a:endParaRPr lang="en-US" sz="800" dirty="0"/>
          </a:p>
          <a:p>
            <a:r>
              <a:rPr lang="en-US" b="1" dirty="0"/>
              <a:t>Identify Diagnostic Error Cases</a:t>
            </a:r>
          </a:p>
          <a:p>
            <a:pPr marL="0" indent="0">
              <a:buNone/>
            </a:pPr>
            <a:endParaRPr lang="en-US" sz="800" dirty="0"/>
          </a:p>
          <a:p>
            <a:r>
              <a:rPr lang="en-US" b="1" dirty="0"/>
              <a:t>Analyze Cases for Contributors:</a:t>
            </a:r>
          </a:p>
          <a:p>
            <a:pPr lvl="1"/>
            <a:r>
              <a:rPr lang="en-US" dirty="0"/>
              <a:t>Root Cause Analysis</a:t>
            </a:r>
          </a:p>
          <a:p>
            <a:pPr lvl="1"/>
            <a:r>
              <a:rPr lang="en-US" dirty="0"/>
              <a:t>Morbidity and Mortality</a:t>
            </a:r>
          </a:p>
          <a:p>
            <a:endParaRPr lang="en-US" dirty="0"/>
          </a:p>
        </p:txBody>
      </p:sp>
    </p:spTree>
    <p:extLst>
      <p:ext uri="{BB962C8B-B14F-4D97-AF65-F5344CB8AC3E}">
        <p14:creationId xmlns:p14="http://schemas.microsoft.com/office/powerpoint/2010/main" val="4211921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B58B86-19DE-6D44-B965-390B09FA7284}"/>
              </a:ext>
            </a:extLst>
          </p:cNvPr>
          <p:cNvSpPr>
            <a:spLocks noGrp="1"/>
          </p:cNvSpPr>
          <p:nvPr>
            <p:ph type="title"/>
          </p:nvPr>
        </p:nvSpPr>
        <p:spPr/>
        <p:txBody>
          <a:bodyPr/>
          <a:lstStyle/>
          <a:p>
            <a:r>
              <a:rPr lang="en-US" dirty="0"/>
              <a:t>Identifying Diagnostic Errors</a:t>
            </a:r>
          </a:p>
        </p:txBody>
      </p:sp>
      <p:pic>
        <p:nvPicPr>
          <p:cNvPr id="4" name="Picture 1" descr="image002">
            <a:extLst>
              <a:ext uri="{FF2B5EF4-FFF2-40B4-BE49-F238E27FC236}">
                <a16:creationId xmlns:a16="http://schemas.microsoft.com/office/drawing/2014/main" xmlns="" id="{72047A11-F1DC-8B4C-95C4-0A380F8840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47" y="1447800"/>
            <a:ext cx="91385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xmlns="" id="{65D4FCC4-867A-B54B-98A1-B5806511F63B}"/>
              </a:ext>
            </a:extLst>
          </p:cNvPr>
          <p:cNvSpPr txBox="1"/>
          <p:nvPr/>
        </p:nvSpPr>
        <p:spPr>
          <a:xfrm>
            <a:off x="2133600" y="2590800"/>
            <a:ext cx="1143000" cy="584775"/>
          </a:xfrm>
          <a:prstGeom prst="rect">
            <a:avLst/>
          </a:prstGeom>
          <a:noFill/>
        </p:spPr>
        <p:txBody>
          <a:bodyPr wrap="square" rtlCol="0">
            <a:spAutoFit/>
          </a:bodyPr>
          <a:lstStyle/>
          <a:p>
            <a:r>
              <a:rPr lang="en-US" sz="1600" b="1" dirty="0"/>
              <a:t>Diagnostic </a:t>
            </a:r>
          </a:p>
          <a:p>
            <a:r>
              <a:rPr lang="en-US" sz="1600" b="1" dirty="0"/>
              <a:t>Delay</a:t>
            </a:r>
          </a:p>
        </p:txBody>
      </p:sp>
      <p:sp>
        <p:nvSpPr>
          <p:cNvPr id="6" name="TextBox 5">
            <a:extLst>
              <a:ext uri="{FF2B5EF4-FFF2-40B4-BE49-F238E27FC236}">
                <a16:creationId xmlns:a16="http://schemas.microsoft.com/office/drawing/2014/main" xmlns="" id="{3E83EF99-69A4-2146-8AC1-EC646DCB6485}"/>
              </a:ext>
            </a:extLst>
          </p:cNvPr>
          <p:cNvSpPr txBox="1"/>
          <p:nvPr/>
        </p:nvSpPr>
        <p:spPr>
          <a:xfrm>
            <a:off x="2133600" y="4318575"/>
            <a:ext cx="1143000" cy="584775"/>
          </a:xfrm>
          <a:prstGeom prst="rect">
            <a:avLst/>
          </a:prstGeom>
          <a:noFill/>
        </p:spPr>
        <p:txBody>
          <a:bodyPr wrap="square" rtlCol="0">
            <a:spAutoFit/>
          </a:bodyPr>
          <a:lstStyle/>
          <a:p>
            <a:r>
              <a:rPr lang="en-US" sz="1600" b="1" dirty="0"/>
              <a:t>Diagnostic </a:t>
            </a:r>
          </a:p>
          <a:p>
            <a:r>
              <a:rPr lang="en-US" sz="1600" b="1" dirty="0"/>
              <a:t>Error</a:t>
            </a:r>
          </a:p>
        </p:txBody>
      </p:sp>
      <p:sp>
        <p:nvSpPr>
          <p:cNvPr id="3" name="TextBox 2">
            <a:extLst>
              <a:ext uri="{FF2B5EF4-FFF2-40B4-BE49-F238E27FC236}">
                <a16:creationId xmlns:a16="http://schemas.microsoft.com/office/drawing/2014/main" xmlns="" id="{ECBD73C8-2AFA-254A-B5FC-69F012D1F0F0}"/>
              </a:ext>
            </a:extLst>
          </p:cNvPr>
          <p:cNvSpPr txBox="1"/>
          <p:nvPr/>
        </p:nvSpPr>
        <p:spPr>
          <a:xfrm>
            <a:off x="381000" y="5867400"/>
            <a:ext cx="8458200" cy="400110"/>
          </a:xfrm>
          <a:prstGeom prst="rect">
            <a:avLst/>
          </a:prstGeom>
          <a:noFill/>
        </p:spPr>
        <p:txBody>
          <a:bodyPr wrap="square" rtlCol="0">
            <a:spAutoFit/>
          </a:bodyPr>
          <a:lstStyle/>
          <a:p>
            <a:r>
              <a:rPr lang="en-US" sz="2000" b="1" dirty="0"/>
              <a:t>In the first 13 months, 62 of 201 cases (31%) were potential diagnostic errors</a:t>
            </a:r>
          </a:p>
        </p:txBody>
      </p:sp>
    </p:spTree>
    <p:extLst>
      <p:ext uri="{BB962C8B-B14F-4D97-AF65-F5344CB8AC3E}">
        <p14:creationId xmlns:p14="http://schemas.microsoft.com/office/powerpoint/2010/main" val="1400843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3110814" cy="4419601"/>
          </a:xfrm>
        </p:spPr>
        <p:txBody>
          <a:bodyPr/>
          <a:lstStyle/>
          <a:p>
            <a:r>
              <a:rPr lang="en-US" b="1" dirty="0"/>
              <a:t>Case Filter Tool</a:t>
            </a:r>
          </a:p>
          <a:p>
            <a:endParaRPr lang="en-US" b="1" dirty="0"/>
          </a:p>
          <a:p>
            <a:endParaRPr lang="en-US" b="1" dirty="0"/>
          </a:p>
          <a:p>
            <a:endParaRPr lang="en-US" b="1" dirty="0"/>
          </a:p>
          <a:p>
            <a:r>
              <a:rPr lang="en-US" b="1" dirty="0"/>
              <a:t>Weekly PI Huddle</a:t>
            </a:r>
          </a:p>
        </p:txBody>
      </p:sp>
      <p:sp>
        <p:nvSpPr>
          <p:cNvPr id="5" name="Slide Number Placeholder 4"/>
          <p:cNvSpPr>
            <a:spLocks noGrp="1"/>
          </p:cNvSpPr>
          <p:nvPr>
            <p:ph type="sldNum" sz="quarter" idx="4"/>
          </p:nvPr>
        </p:nvSpPr>
        <p:spPr/>
        <p:txBody>
          <a:bodyPr/>
          <a:lstStyle/>
          <a:p>
            <a:r>
              <a:rPr lang="en-US">
                <a:solidFill>
                  <a:srgbClr val="CDD4D9"/>
                </a:solidFill>
              </a:rPr>
              <a:t>P</a:t>
            </a:r>
            <a:fld id="{144970FF-6123-42CA-A003-B0DD987502E2}" type="slidenum">
              <a:rPr lang="en-US" smtClean="0">
                <a:solidFill>
                  <a:srgbClr val="8C9BA3"/>
                </a:solidFill>
              </a:rPr>
              <a:pPr/>
              <a:t>9</a:t>
            </a:fld>
            <a:endParaRPr lang="en-US" dirty="0">
              <a:solidFill>
                <a:srgbClr val="8C9BA3"/>
              </a:solidFill>
            </a:endParaRPr>
          </a:p>
        </p:txBody>
      </p:sp>
      <p:pic>
        <p:nvPicPr>
          <p:cNvPr id="6" name="Picture Placeholder 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312" b="2312"/>
          <a:stretch>
            <a:fillRect/>
          </a:stretch>
        </p:blipFill>
        <p:spPr>
          <a:xfrm>
            <a:off x="3568014" y="1"/>
            <a:ext cx="5575986" cy="6881004"/>
          </a:xfrm>
          <a:prstGeom prst="rect">
            <a:avLst/>
          </a:prstGeom>
        </p:spPr>
      </p:pic>
    </p:spTree>
    <p:extLst>
      <p:ext uri="{BB962C8B-B14F-4D97-AF65-F5344CB8AC3E}">
        <p14:creationId xmlns:p14="http://schemas.microsoft.com/office/powerpoint/2010/main" val="2909238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C086B8-BA9F-D243-B33C-3C133AC86D9D}"/>
              </a:ext>
            </a:extLst>
          </p:cNvPr>
          <p:cNvSpPr>
            <a:spLocks noGrp="1"/>
          </p:cNvSpPr>
          <p:nvPr>
            <p:ph type="title"/>
          </p:nvPr>
        </p:nvSpPr>
        <p:spPr/>
        <p:txBody>
          <a:bodyPr/>
          <a:lstStyle/>
          <a:p>
            <a:r>
              <a:rPr lang="en-US" dirty="0"/>
              <a:t>Diagnostic Reporting App</a:t>
            </a:r>
          </a:p>
        </p:txBody>
      </p:sp>
      <p:pic>
        <p:nvPicPr>
          <p:cNvPr id="7" name="Picture 6">
            <a:extLst>
              <a:ext uri="{FF2B5EF4-FFF2-40B4-BE49-F238E27FC236}">
                <a16:creationId xmlns:a16="http://schemas.microsoft.com/office/drawing/2014/main" xmlns="" id="{F69F3ED9-45E7-4F4E-BD77-258B17F68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7107" y="1524000"/>
            <a:ext cx="6304985" cy="4648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23062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098812" y="857250"/>
            <a:ext cx="2790211" cy="5220038"/>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558" y="857251"/>
            <a:ext cx="2862602" cy="522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2611" y="3219197"/>
            <a:ext cx="982418" cy="1381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143957" y="2360734"/>
            <a:ext cx="2979726" cy="784830"/>
          </a:xfrm>
          <a:prstGeom prst="rect">
            <a:avLst/>
          </a:prstGeom>
          <a:noFill/>
        </p:spPr>
        <p:txBody>
          <a:bodyPr wrap="none" rtlCol="0">
            <a:spAutoFit/>
          </a:bodyPr>
          <a:lstStyle/>
          <a:p>
            <a:pPr algn="ctr"/>
            <a:r>
              <a:rPr lang="en-US" sz="1500" b="1" dirty="0"/>
              <a:t>Diagnostic Errors Reporting System</a:t>
            </a:r>
          </a:p>
          <a:p>
            <a:pPr algn="ctr"/>
            <a:endParaRPr lang="en-US" sz="1500" b="1" dirty="0"/>
          </a:p>
          <a:p>
            <a:pPr algn="ctr"/>
            <a:r>
              <a:rPr lang="en-US" sz="1500" b="1" dirty="0"/>
              <a:t>Dr. Chris Bryson</a:t>
            </a:r>
          </a:p>
        </p:txBody>
      </p:sp>
    </p:spTree>
    <p:extLst>
      <p:ext uri="{BB962C8B-B14F-4D97-AF65-F5344CB8AC3E}">
        <p14:creationId xmlns:p14="http://schemas.microsoft.com/office/powerpoint/2010/main" val="2286191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nvPr>
        </p:nvGraphicFramePr>
        <p:xfrm>
          <a:off x="990600" y="1295400"/>
          <a:ext cx="7162800" cy="4800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586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xmlns="" id="{5B195559-AA13-684D-A60B-6858F4DFD4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73" t="11593" r="1656" b="2899"/>
          <a:stretch/>
        </p:blipFill>
        <p:spPr bwMode="auto">
          <a:xfrm>
            <a:off x="0" y="1371600"/>
            <a:ext cx="9138835" cy="4648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a:extLst>
              <a:ext uri="{FF2B5EF4-FFF2-40B4-BE49-F238E27FC236}">
                <a16:creationId xmlns:a16="http://schemas.microsoft.com/office/drawing/2014/main" xmlns="" id="{8739454F-9C98-1A47-8EE8-C069B59E556D}"/>
              </a:ext>
            </a:extLst>
          </p:cNvPr>
          <p:cNvSpPr>
            <a:spLocks noGrp="1"/>
          </p:cNvSpPr>
          <p:nvPr>
            <p:ph type="title"/>
          </p:nvPr>
        </p:nvSpPr>
        <p:spPr/>
        <p:txBody>
          <a:bodyPr/>
          <a:lstStyle/>
          <a:p>
            <a:r>
              <a:rPr lang="en-US" dirty="0"/>
              <a:t>Analyzing Diagnostic Errors</a:t>
            </a:r>
          </a:p>
        </p:txBody>
      </p:sp>
      <p:cxnSp>
        <p:nvCxnSpPr>
          <p:cNvPr id="5" name="Straight Arrow Connector 4">
            <a:extLst>
              <a:ext uri="{FF2B5EF4-FFF2-40B4-BE49-F238E27FC236}">
                <a16:creationId xmlns:a16="http://schemas.microsoft.com/office/drawing/2014/main" xmlns="" id="{3337B21A-6D9B-EC46-B00D-0082DBD8D1A5}"/>
              </a:ext>
            </a:extLst>
          </p:cNvPr>
          <p:cNvCxnSpPr/>
          <p:nvPr/>
        </p:nvCxnSpPr>
        <p:spPr>
          <a:xfrm>
            <a:off x="0" y="2286000"/>
            <a:ext cx="4572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6" name="Straight Arrow Connector 5">
            <a:extLst>
              <a:ext uri="{FF2B5EF4-FFF2-40B4-BE49-F238E27FC236}">
                <a16:creationId xmlns:a16="http://schemas.microsoft.com/office/drawing/2014/main" xmlns="" id="{E699D3DB-8231-C343-A162-33A3413132AC}"/>
              </a:ext>
            </a:extLst>
          </p:cNvPr>
          <p:cNvCxnSpPr>
            <a:cxnSpLocks/>
          </p:cNvCxnSpPr>
          <p:nvPr/>
        </p:nvCxnSpPr>
        <p:spPr>
          <a:xfrm flipV="1">
            <a:off x="475129" y="3818966"/>
            <a:ext cx="268941" cy="22860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7" name="Straight Arrow Connector 6">
            <a:extLst>
              <a:ext uri="{FF2B5EF4-FFF2-40B4-BE49-F238E27FC236}">
                <a16:creationId xmlns:a16="http://schemas.microsoft.com/office/drawing/2014/main" xmlns="" id="{9E010926-4A35-4C40-98F8-629C1C73039C}"/>
              </a:ext>
            </a:extLst>
          </p:cNvPr>
          <p:cNvCxnSpPr>
            <a:cxnSpLocks/>
          </p:cNvCxnSpPr>
          <p:nvPr/>
        </p:nvCxnSpPr>
        <p:spPr>
          <a:xfrm>
            <a:off x="533400" y="3209366"/>
            <a:ext cx="152400" cy="30480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8" name="Straight Arrow Connector 7">
            <a:extLst>
              <a:ext uri="{FF2B5EF4-FFF2-40B4-BE49-F238E27FC236}">
                <a16:creationId xmlns:a16="http://schemas.microsoft.com/office/drawing/2014/main" xmlns="" id="{2950CE48-2CA2-6C4D-9080-0D394537F1E2}"/>
              </a:ext>
            </a:extLst>
          </p:cNvPr>
          <p:cNvCxnSpPr/>
          <p:nvPr/>
        </p:nvCxnSpPr>
        <p:spPr>
          <a:xfrm>
            <a:off x="7239000" y="2277035"/>
            <a:ext cx="4572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9" name="Straight Arrow Connector 8">
            <a:extLst>
              <a:ext uri="{FF2B5EF4-FFF2-40B4-BE49-F238E27FC236}">
                <a16:creationId xmlns:a16="http://schemas.microsoft.com/office/drawing/2014/main" xmlns="" id="{06037FBF-E8B4-9D4E-B69D-489C6A26CED8}"/>
              </a:ext>
            </a:extLst>
          </p:cNvPr>
          <p:cNvCxnSpPr/>
          <p:nvPr/>
        </p:nvCxnSpPr>
        <p:spPr>
          <a:xfrm>
            <a:off x="4495800" y="2277035"/>
            <a:ext cx="4572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0" name="Straight Arrow Connector 9">
            <a:extLst>
              <a:ext uri="{FF2B5EF4-FFF2-40B4-BE49-F238E27FC236}">
                <a16:creationId xmlns:a16="http://schemas.microsoft.com/office/drawing/2014/main" xmlns="" id="{34AAE8DD-EC2D-C247-9E79-C8026ECA9B0A}"/>
              </a:ext>
            </a:extLst>
          </p:cNvPr>
          <p:cNvCxnSpPr/>
          <p:nvPr/>
        </p:nvCxnSpPr>
        <p:spPr>
          <a:xfrm>
            <a:off x="4495800" y="1828800"/>
            <a:ext cx="4572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3" name="Straight Arrow Connector 12">
            <a:extLst>
              <a:ext uri="{FF2B5EF4-FFF2-40B4-BE49-F238E27FC236}">
                <a16:creationId xmlns:a16="http://schemas.microsoft.com/office/drawing/2014/main" xmlns="" id="{297D5636-2A33-BF47-B5F5-4DF9074D8DDD}"/>
              </a:ext>
            </a:extLst>
          </p:cNvPr>
          <p:cNvCxnSpPr>
            <a:cxnSpLocks/>
          </p:cNvCxnSpPr>
          <p:nvPr/>
        </p:nvCxnSpPr>
        <p:spPr>
          <a:xfrm flipV="1">
            <a:off x="914400" y="4191000"/>
            <a:ext cx="286871" cy="295834"/>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5" name="Straight Arrow Connector 14">
            <a:extLst>
              <a:ext uri="{FF2B5EF4-FFF2-40B4-BE49-F238E27FC236}">
                <a16:creationId xmlns:a16="http://schemas.microsoft.com/office/drawing/2014/main" xmlns="" id="{32386060-032F-654E-81B2-750D63034E79}"/>
              </a:ext>
            </a:extLst>
          </p:cNvPr>
          <p:cNvCxnSpPr/>
          <p:nvPr/>
        </p:nvCxnSpPr>
        <p:spPr>
          <a:xfrm>
            <a:off x="2362200" y="5105400"/>
            <a:ext cx="4572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6" name="Straight Arrow Connector 15">
            <a:extLst>
              <a:ext uri="{FF2B5EF4-FFF2-40B4-BE49-F238E27FC236}">
                <a16:creationId xmlns:a16="http://schemas.microsoft.com/office/drawing/2014/main" xmlns="" id="{31AC7F8E-838A-8C45-A4F3-55E3B84D3F53}"/>
              </a:ext>
            </a:extLst>
          </p:cNvPr>
          <p:cNvCxnSpPr/>
          <p:nvPr/>
        </p:nvCxnSpPr>
        <p:spPr>
          <a:xfrm>
            <a:off x="5105400" y="5181600"/>
            <a:ext cx="4572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7" name="Straight Arrow Connector 16">
            <a:extLst>
              <a:ext uri="{FF2B5EF4-FFF2-40B4-BE49-F238E27FC236}">
                <a16:creationId xmlns:a16="http://schemas.microsoft.com/office/drawing/2014/main" xmlns="" id="{DF94C3D6-295F-F44D-8B35-566C152EA6E1}"/>
              </a:ext>
            </a:extLst>
          </p:cNvPr>
          <p:cNvCxnSpPr/>
          <p:nvPr/>
        </p:nvCxnSpPr>
        <p:spPr>
          <a:xfrm>
            <a:off x="5091953" y="4648200"/>
            <a:ext cx="4572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8" name="Straight Arrow Connector 17">
            <a:extLst>
              <a:ext uri="{FF2B5EF4-FFF2-40B4-BE49-F238E27FC236}">
                <a16:creationId xmlns:a16="http://schemas.microsoft.com/office/drawing/2014/main" xmlns="" id="{DC92D402-148A-4B41-BE15-90D47711FFDE}"/>
              </a:ext>
            </a:extLst>
          </p:cNvPr>
          <p:cNvCxnSpPr/>
          <p:nvPr/>
        </p:nvCxnSpPr>
        <p:spPr>
          <a:xfrm>
            <a:off x="5091953" y="5486400"/>
            <a:ext cx="4572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9" name="Straight Arrow Connector 18">
            <a:extLst>
              <a:ext uri="{FF2B5EF4-FFF2-40B4-BE49-F238E27FC236}">
                <a16:creationId xmlns:a16="http://schemas.microsoft.com/office/drawing/2014/main" xmlns="" id="{97E3BB5F-3011-B94F-9BFA-0A4137093F98}"/>
              </a:ext>
            </a:extLst>
          </p:cNvPr>
          <p:cNvCxnSpPr/>
          <p:nvPr/>
        </p:nvCxnSpPr>
        <p:spPr>
          <a:xfrm>
            <a:off x="4199965" y="3657600"/>
            <a:ext cx="4572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4139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Using the Drivers as a Road Map</a:t>
            </a:r>
          </a:p>
        </p:txBody>
      </p:sp>
      <p:sp>
        <p:nvSpPr>
          <p:cNvPr id="4" name="Content Placeholder 3"/>
          <p:cNvSpPr>
            <a:spLocks noGrp="1"/>
          </p:cNvSpPr>
          <p:nvPr>
            <p:ph idx="1"/>
          </p:nvPr>
        </p:nvSpPr>
        <p:spPr/>
        <p:txBody>
          <a:bodyPr/>
          <a:lstStyle/>
          <a:p>
            <a:r>
              <a:rPr lang="en-US" sz="3600" b="1" u="sng" dirty="0">
                <a:solidFill>
                  <a:srgbClr val="0070C0"/>
                </a:solidFill>
              </a:rPr>
              <a:t>Effective Teamwork</a:t>
            </a:r>
          </a:p>
          <a:p>
            <a:pPr marL="0" indent="0">
              <a:buNone/>
            </a:pPr>
            <a:endParaRPr lang="en-US" sz="800" dirty="0"/>
          </a:p>
          <a:p>
            <a:r>
              <a:rPr lang="en-US" sz="3600" b="1" dirty="0"/>
              <a:t>Reliable Diagnostic Process</a:t>
            </a:r>
          </a:p>
          <a:p>
            <a:pPr marL="0" indent="0">
              <a:buNone/>
            </a:pPr>
            <a:endParaRPr lang="en-US" sz="800" dirty="0"/>
          </a:p>
          <a:p>
            <a:r>
              <a:rPr lang="en-US" sz="3600" b="1" u="sng" dirty="0">
                <a:solidFill>
                  <a:srgbClr val="0070C0"/>
                </a:solidFill>
              </a:rPr>
              <a:t>Engaged Patients and Family Members</a:t>
            </a:r>
          </a:p>
          <a:p>
            <a:pPr marL="0" indent="0">
              <a:buNone/>
            </a:pPr>
            <a:endParaRPr lang="en-US" sz="800" dirty="0"/>
          </a:p>
          <a:p>
            <a:r>
              <a:rPr lang="en-US" sz="3600" b="1" dirty="0"/>
              <a:t>Optimized Cognitive Performance</a:t>
            </a:r>
          </a:p>
          <a:p>
            <a:pPr marL="0" indent="0">
              <a:buNone/>
            </a:pPr>
            <a:endParaRPr lang="en-US" sz="800" dirty="0"/>
          </a:p>
          <a:p>
            <a:r>
              <a:rPr lang="en-US" sz="3600" b="1" dirty="0"/>
              <a:t>Robust Learning Systems</a:t>
            </a:r>
          </a:p>
          <a:p>
            <a:pPr marL="0" indent="0">
              <a:buNone/>
            </a:pPr>
            <a:endParaRPr lang="en-US" dirty="0"/>
          </a:p>
        </p:txBody>
      </p:sp>
    </p:spTree>
    <p:extLst>
      <p:ext uri="{BB962C8B-B14F-4D97-AF65-F5344CB8AC3E}">
        <p14:creationId xmlns:p14="http://schemas.microsoft.com/office/powerpoint/2010/main" val="453647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Using the Drivers as a Road Map</a:t>
            </a:r>
          </a:p>
        </p:txBody>
      </p:sp>
      <p:sp>
        <p:nvSpPr>
          <p:cNvPr id="4" name="Content Placeholder 3"/>
          <p:cNvSpPr>
            <a:spLocks noGrp="1"/>
          </p:cNvSpPr>
          <p:nvPr>
            <p:ph idx="1"/>
          </p:nvPr>
        </p:nvSpPr>
        <p:spPr>
          <a:xfrm>
            <a:off x="457200" y="1295400"/>
            <a:ext cx="8229600" cy="4525963"/>
          </a:xfrm>
        </p:spPr>
        <p:txBody>
          <a:bodyPr>
            <a:normAutofit lnSpcReduction="10000"/>
          </a:bodyPr>
          <a:lstStyle/>
          <a:p>
            <a:endParaRPr lang="en-US" sz="3600" b="1" dirty="0"/>
          </a:p>
          <a:p>
            <a:r>
              <a:rPr lang="en-US" sz="3600" b="1" dirty="0"/>
              <a:t>Effective Teamwork</a:t>
            </a:r>
          </a:p>
          <a:p>
            <a:pPr marL="0" indent="0">
              <a:buNone/>
            </a:pPr>
            <a:endParaRPr lang="en-US" sz="800" dirty="0"/>
          </a:p>
          <a:p>
            <a:r>
              <a:rPr lang="en-US" sz="3600" b="1" u="sng" dirty="0">
                <a:solidFill>
                  <a:srgbClr val="0070C0"/>
                </a:solidFill>
              </a:rPr>
              <a:t>Reliable Diagnostic Process</a:t>
            </a:r>
          </a:p>
          <a:p>
            <a:pPr marL="0" indent="0">
              <a:buNone/>
            </a:pPr>
            <a:endParaRPr lang="en-US" sz="800" dirty="0"/>
          </a:p>
          <a:p>
            <a:r>
              <a:rPr lang="en-US" sz="3600" b="1" dirty="0"/>
              <a:t>Engaged Patients and Family Members</a:t>
            </a:r>
          </a:p>
          <a:p>
            <a:pPr marL="0" indent="0">
              <a:buNone/>
            </a:pPr>
            <a:endParaRPr lang="en-US" sz="800" dirty="0"/>
          </a:p>
          <a:p>
            <a:r>
              <a:rPr lang="en-US" sz="3600" b="1" dirty="0"/>
              <a:t>Optimized Cognitive Performance</a:t>
            </a:r>
          </a:p>
          <a:p>
            <a:pPr marL="0" indent="0">
              <a:buNone/>
            </a:pPr>
            <a:endParaRPr lang="en-US" sz="900" dirty="0"/>
          </a:p>
          <a:p>
            <a:r>
              <a:rPr lang="en-US" sz="3600" b="1" dirty="0"/>
              <a:t>Robust Learning Systems</a:t>
            </a:r>
          </a:p>
          <a:p>
            <a:pPr marL="0" indent="0">
              <a:buNone/>
            </a:pPr>
            <a:endParaRPr lang="en-US" dirty="0"/>
          </a:p>
        </p:txBody>
      </p:sp>
    </p:spTree>
    <p:extLst>
      <p:ext uri="{BB962C8B-B14F-4D97-AF65-F5344CB8AC3E}">
        <p14:creationId xmlns:p14="http://schemas.microsoft.com/office/powerpoint/2010/main" val="2860033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SEA Diagnostic Algorithm</a:t>
            </a:r>
          </a:p>
        </p:txBody>
      </p:sp>
      <p:pic>
        <p:nvPicPr>
          <p:cNvPr id="7" name="Picture 6"/>
          <p:cNvPicPr>
            <a:picLocks noChangeAspect="1"/>
          </p:cNvPicPr>
          <p:nvPr/>
        </p:nvPicPr>
        <p:blipFill>
          <a:blip r:embed="rId3"/>
          <a:stretch>
            <a:fillRect/>
          </a:stretch>
        </p:blipFill>
        <p:spPr>
          <a:xfrm>
            <a:off x="117984" y="1199364"/>
            <a:ext cx="5562600" cy="3469891"/>
          </a:xfrm>
          <a:prstGeom prst="rect">
            <a:avLst/>
          </a:prstGeom>
        </p:spPr>
      </p:pic>
      <p:pic>
        <p:nvPicPr>
          <p:cNvPr id="8" name="Content Placeholder 7"/>
          <p:cNvPicPr>
            <a:picLocks noGrp="1" noChangeAspect="1"/>
          </p:cNvPicPr>
          <p:nvPr>
            <p:ph idx="1"/>
          </p:nvPr>
        </p:nvPicPr>
        <p:blipFill>
          <a:blip r:embed="rId4"/>
          <a:stretch>
            <a:fillRect/>
          </a:stretch>
        </p:blipFill>
        <p:spPr>
          <a:xfrm>
            <a:off x="5486400" y="1233948"/>
            <a:ext cx="3581400" cy="5285660"/>
          </a:xfrm>
          <a:prstGeom prst="rect">
            <a:avLst/>
          </a:prstGeom>
        </p:spPr>
      </p:pic>
    </p:spTree>
    <p:extLst>
      <p:ext uri="{BB962C8B-B14F-4D97-AF65-F5344CB8AC3E}">
        <p14:creationId xmlns:p14="http://schemas.microsoft.com/office/powerpoint/2010/main" val="3599579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Radiology Reporting</a:t>
            </a:r>
          </a:p>
        </p:txBody>
      </p:sp>
      <p:pic>
        <p:nvPicPr>
          <p:cNvPr id="3" name="Picture 2">
            <a:extLst>
              <a:ext uri="{FF2B5EF4-FFF2-40B4-BE49-F238E27FC236}">
                <a16:creationId xmlns:a16="http://schemas.microsoft.com/office/drawing/2014/main" xmlns="" id="{0D00B17F-F743-094F-9A9B-352EB2BB1B70}"/>
              </a:ext>
            </a:extLst>
          </p:cNvPr>
          <p:cNvPicPr>
            <a:picLocks noChangeAspect="1"/>
          </p:cNvPicPr>
          <p:nvPr/>
        </p:nvPicPr>
        <p:blipFill>
          <a:blip r:embed="rId3"/>
          <a:stretch>
            <a:fillRect/>
          </a:stretch>
        </p:blipFill>
        <p:spPr>
          <a:xfrm>
            <a:off x="1143000" y="1600200"/>
            <a:ext cx="6595024" cy="4441206"/>
          </a:xfrm>
          <a:prstGeom prst="rect">
            <a:avLst/>
          </a:prstGeom>
        </p:spPr>
      </p:pic>
    </p:spTree>
    <p:extLst>
      <p:ext uri="{BB962C8B-B14F-4D97-AF65-F5344CB8AC3E}">
        <p14:creationId xmlns:p14="http://schemas.microsoft.com/office/powerpoint/2010/main" val="1324319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4E6B834-3913-C744-9F61-028CD4C6F7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28600" y="1219200"/>
            <a:ext cx="8915400" cy="5105400"/>
          </a:xfrm>
          <a:prstGeom prst="rect">
            <a:avLst/>
          </a:prstGeom>
          <a:noFill/>
        </p:spPr>
      </p:pic>
      <p:sp>
        <p:nvSpPr>
          <p:cNvPr id="4" name="Right Arrow 1">
            <a:extLst>
              <a:ext uri="{FF2B5EF4-FFF2-40B4-BE49-F238E27FC236}">
                <a16:creationId xmlns:a16="http://schemas.microsoft.com/office/drawing/2014/main" xmlns="" id="{DE4CBB35-91A1-D94C-A2F0-21C031AC7A23}"/>
              </a:ext>
            </a:extLst>
          </p:cNvPr>
          <p:cNvSpPr>
            <a:spLocks noChangeArrowheads="1"/>
          </p:cNvSpPr>
          <p:nvPr/>
        </p:nvSpPr>
        <p:spPr bwMode="auto">
          <a:xfrm rot="1671857">
            <a:off x="173038" y="2743200"/>
            <a:ext cx="609600" cy="242888"/>
          </a:xfrm>
          <a:prstGeom prst="rightArrow">
            <a:avLst>
              <a:gd name="adj1" fmla="val 50000"/>
              <a:gd name="adj2" fmla="val 49882"/>
            </a:avLst>
          </a:prstGeom>
          <a:solidFill>
            <a:srgbClr val="FF0000"/>
          </a:solidFill>
          <a:ln w="9525" algn="ctr">
            <a:solidFill>
              <a:srgbClr val="FF0000"/>
            </a:solidFill>
            <a:round/>
            <a:headEnd/>
            <a:tailEnd/>
          </a:ln>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endParaRPr lang="en-US" altLang="en-US">
              <a:solidFill>
                <a:srgbClr val="FF0000"/>
              </a:solidFill>
            </a:endParaRPr>
          </a:p>
        </p:txBody>
      </p:sp>
      <p:sp>
        <p:nvSpPr>
          <p:cNvPr id="5" name="Right Arrow 4">
            <a:extLst>
              <a:ext uri="{FF2B5EF4-FFF2-40B4-BE49-F238E27FC236}">
                <a16:creationId xmlns:a16="http://schemas.microsoft.com/office/drawing/2014/main" xmlns="" id="{3AC01535-7FBB-3441-A412-133EC335819C}"/>
              </a:ext>
            </a:extLst>
          </p:cNvPr>
          <p:cNvSpPr>
            <a:spLocks noChangeArrowheads="1"/>
          </p:cNvSpPr>
          <p:nvPr/>
        </p:nvSpPr>
        <p:spPr bwMode="auto">
          <a:xfrm rot="1671857">
            <a:off x="1925638" y="5538788"/>
            <a:ext cx="609600" cy="242887"/>
          </a:xfrm>
          <a:prstGeom prst="rightArrow">
            <a:avLst>
              <a:gd name="adj1" fmla="val 50000"/>
              <a:gd name="adj2" fmla="val 49882"/>
            </a:avLst>
          </a:prstGeom>
          <a:solidFill>
            <a:srgbClr val="FF0000"/>
          </a:solidFill>
          <a:ln w="9525" algn="ctr">
            <a:solidFill>
              <a:srgbClr val="FF0000"/>
            </a:solidFill>
            <a:round/>
            <a:headEnd/>
            <a:tailEnd/>
          </a:ln>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endParaRPr lang="en-US" altLang="en-US">
              <a:solidFill>
                <a:srgbClr val="FF0000"/>
              </a:solidFill>
            </a:endParaRPr>
          </a:p>
        </p:txBody>
      </p:sp>
      <p:sp>
        <p:nvSpPr>
          <p:cNvPr id="7" name="Title 6">
            <a:extLst>
              <a:ext uri="{FF2B5EF4-FFF2-40B4-BE49-F238E27FC236}">
                <a16:creationId xmlns:a16="http://schemas.microsoft.com/office/drawing/2014/main" xmlns="" id="{F44E6134-C1C0-7C4E-8014-D24C5820662E}"/>
              </a:ext>
            </a:extLst>
          </p:cNvPr>
          <p:cNvSpPr>
            <a:spLocks noGrp="1"/>
          </p:cNvSpPr>
          <p:nvPr>
            <p:ph type="title"/>
          </p:nvPr>
        </p:nvSpPr>
        <p:spPr/>
        <p:txBody>
          <a:bodyPr/>
          <a:lstStyle/>
          <a:p>
            <a:pPr algn="ctr"/>
            <a:r>
              <a:rPr lang="en-US" dirty="0"/>
              <a:t>Before</a:t>
            </a:r>
          </a:p>
        </p:txBody>
      </p:sp>
    </p:spTree>
    <p:extLst>
      <p:ext uri="{BB962C8B-B14F-4D97-AF65-F5344CB8AC3E}">
        <p14:creationId xmlns:p14="http://schemas.microsoft.com/office/powerpoint/2010/main" val="3025686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F4A4FE-81D2-FF47-9CF6-C0A391602237}"/>
              </a:ext>
            </a:extLst>
          </p:cNvPr>
          <p:cNvSpPr>
            <a:spLocks noGrp="1"/>
          </p:cNvSpPr>
          <p:nvPr>
            <p:ph type="title"/>
          </p:nvPr>
        </p:nvSpPr>
        <p:spPr/>
        <p:txBody>
          <a:bodyPr/>
          <a:lstStyle/>
          <a:p>
            <a:pPr algn="ctr"/>
            <a:r>
              <a:rPr lang="en-US" dirty="0"/>
              <a:t>After</a:t>
            </a:r>
          </a:p>
        </p:txBody>
      </p:sp>
      <p:pic>
        <p:nvPicPr>
          <p:cNvPr id="4" name="Picture 3">
            <a:extLst>
              <a:ext uri="{FF2B5EF4-FFF2-40B4-BE49-F238E27FC236}">
                <a16:creationId xmlns:a16="http://schemas.microsoft.com/office/drawing/2014/main" xmlns="" id="{60EBF2BA-5EC7-B04B-BDA7-C7D64BEF39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241" y="1417639"/>
            <a:ext cx="8501092" cy="4678361"/>
          </a:xfrm>
          <a:prstGeom prst="rect">
            <a:avLst/>
          </a:prstGeom>
        </p:spPr>
      </p:pic>
      <p:sp>
        <p:nvSpPr>
          <p:cNvPr id="5" name="Right Arrow 4">
            <a:extLst>
              <a:ext uri="{FF2B5EF4-FFF2-40B4-BE49-F238E27FC236}">
                <a16:creationId xmlns:a16="http://schemas.microsoft.com/office/drawing/2014/main" xmlns="" id="{6F38B8FD-91E7-404B-A083-CF514BFC70DC}"/>
              </a:ext>
            </a:extLst>
          </p:cNvPr>
          <p:cNvSpPr>
            <a:spLocks noChangeArrowheads="1"/>
          </p:cNvSpPr>
          <p:nvPr/>
        </p:nvSpPr>
        <p:spPr bwMode="auto">
          <a:xfrm rot="1671857">
            <a:off x="3602822" y="5233776"/>
            <a:ext cx="609600" cy="242887"/>
          </a:xfrm>
          <a:prstGeom prst="rightArrow">
            <a:avLst>
              <a:gd name="adj1" fmla="val 50000"/>
              <a:gd name="adj2" fmla="val 49882"/>
            </a:avLst>
          </a:prstGeom>
          <a:solidFill>
            <a:srgbClr val="FF0000"/>
          </a:solidFill>
          <a:ln w="9525" algn="ctr">
            <a:solidFill>
              <a:srgbClr val="FF0000"/>
            </a:solidFill>
            <a:round/>
            <a:headEnd/>
            <a:tailEnd/>
          </a:ln>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endParaRPr lang="en-US" altLang="en-US">
              <a:solidFill>
                <a:srgbClr val="FF0000"/>
              </a:solidFill>
            </a:endParaRPr>
          </a:p>
        </p:txBody>
      </p:sp>
      <p:sp>
        <p:nvSpPr>
          <p:cNvPr id="6" name="Right Arrow 4">
            <a:extLst>
              <a:ext uri="{FF2B5EF4-FFF2-40B4-BE49-F238E27FC236}">
                <a16:creationId xmlns:a16="http://schemas.microsoft.com/office/drawing/2014/main" xmlns="" id="{4851F30B-3735-314F-BFDC-2A2905B04AB9}"/>
              </a:ext>
            </a:extLst>
          </p:cNvPr>
          <p:cNvSpPr>
            <a:spLocks noChangeArrowheads="1"/>
          </p:cNvSpPr>
          <p:nvPr/>
        </p:nvSpPr>
        <p:spPr bwMode="auto">
          <a:xfrm rot="19859611">
            <a:off x="1773256" y="6076166"/>
            <a:ext cx="609600" cy="242887"/>
          </a:xfrm>
          <a:prstGeom prst="rightArrow">
            <a:avLst>
              <a:gd name="adj1" fmla="val 50000"/>
              <a:gd name="adj2" fmla="val 49882"/>
            </a:avLst>
          </a:prstGeom>
          <a:solidFill>
            <a:srgbClr val="FF0000"/>
          </a:solidFill>
          <a:ln w="9525" algn="ctr">
            <a:solidFill>
              <a:srgbClr val="FF0000"/>
            </a:solidFill>
            <a:round/>
            <a:headEnd/>
            <a:tailEnd/>
          </a:ln>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endParaRPr lang="en-US" altLang="en-US">
              <a:solidFill>
                <a:srgbClr val="FF0000"/>
              </a:solidFill>
            </a:endParaRPr>
          </a:p>
        </p:txBody>
      </p:sp>
    </p:spTree>
    <p:extLst>
      <p:ext uri="{BB962C8B-B14F-4D97-AF65-F5344CB8AC3E}">
        <p14:creationId xmlns:p14="http://schemas.microsoft.com/office/powerpoint/2010/main" val="1947260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400" dirty="0"/>
              <a:t>Using the Drivers as a Road Map</a:t>
            </a:r>
          </a:p>
        </p:txBody>
      </p:sp>
      <p:sp>
        <p:nvSpPr>
          <p:cNvPr id="4" name="Content Placeholder 3"/>
          <p:cNvSpPr>
            <a:spLocks noGrp="1"/>
          </p:cNvSpPr>
          <p:nvPr>
            <p:ph idx="1"/>
          </p:nvPr>
        </p:nvSpPr>
        <p:spPr>
          <a:xfrm>
            <a:off x="457200" y="1219200"/>
            <a:ext cx="8229600" cy="4525963"/>
          </a:xfrm>
        </p:spPr>
        <p:txBody>
          <a:bodyPr>
            <a:normAutofit lnSpcReduction="10000"/>
          </a:bodyPr>
          <a:lstStyle/>
          <a:p>
            <a:endParaRPr lang="en-US" sz="3600" b="1" dirty="0"/>
          </a:p>
          <a:p>
            <a:r>
              <a:rPr lang="en-US" sz="3600" b="1" dirty="0"/>
              <a:t>Effective Teamwork</a:t>
            </a:r>
          </a:p>
          <a:p>
            <a:pPr marL="0" indent="0">
              <a:buNone/>
            </a:pPr>
            <a:endParaRPr lang="en-US" sz="800" dirty="0"/>
          </a:p>
          <a:p>
            <a:r>
              <a:rPr lang="en-US" sz="3600" b="1" dirty="0"/>
              <a:t>Reliable Diagnostic Process</a:t>
            </a:r>
          </a:p>
          <a:p>
            <a:pPr marL="0" indent="0">
              <a:buNone/>
            </a:pPr>
            <a:endParaRPr lang="en-US" sz="800" dirty="0"/>
          </a:p>
          <a:p>
            <a:r>
              <a:rPr lang="en-US" sz="3600" b="1" dirty="0"/>
              <a:t>Engaged Patients and Family Members</a:t>
            </a:r>
          </a:p>
          <a:p>
            <a:pPr marL="0" indent="0">
              <a:buNone/>
            </a:pPr>
            <a:endParaRPr lang="en-US" sz="800" dirty="0"/>
          </a:p>
          <a:p>
            <a:r>
              <a:rPr lang="en-US" sz="3600" b="1" u="sng" dirty="0">
                <a:solidFill>
                  <a:srgbClr val="0070C0"/>
                </a:solidFill>
              </a:rPr>
              <a:t>Optimized Cognitive Performance</a:t>
            </a:r>
          </a:p>
          <a:p>
            <a:pPr marL="0" indent="0">
              <a:buNone/>
            </a:pPr>
            <a:endParaRPr lang="en-US" sz="900" dirty="0"/>
          </a:p>
          <a:p>
            <a:pPr marL="0" indent="0">
              <a:buNone/>
            </a:pPr>
            <a:endParaRPr lang="en-US" sz="900" dirty="0"/>
          </a:p>
          <a:p>
            <a:r>
              <a:rPr lang="en-US" sz="3600" b="1" dirty="0"/>
              <a:t>Robust Learning Systems</a:t>
            </a:r>
          </a:p>
          <a:p>
            <a:pPr marL="0" indent="0">
              <a:buNone/>
            </a:pPr>
            <a:endParaRPr lang="en-US" dirty="0"/>
          </a:p>
        </p:txBody>
      </p:sp>
    </p:spTree>
    <p:extLst>
      <p:ext uri="{BB962C8B-B14F-4D97-AF65-F5344CB8AC3E}">
        <p14:creationId xmlns:p14="http://schemas.microsoft.com/office/powerpoint/2010/main" val="838057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a:t>Comprehensive Educational Approach to Improve Clinical Reasoning</a:t>
            </a:r>
          </a:p>
        </p:txBody>
      </p:sp>
      <p:sp>
        <p:nvSpPr>
          <p:cNvPr id="3" name="Content Placeholder 2"/>
          <p:cNvSpPr>
            <a:spLocks noGrp="1"/>
          </p:cNvSpPr>
          <p:nvPr>
            <p:ph idx="1"/>
          </p:nvPr>
        </p:nvSpPr>
        <p:spPr>
          <a:xfrm>
            <a:off x="457200" y="1616740"/>
            <a:ext cx="8229600" cy="4678364"/>
          </a:xfrm>
        </p:spPr>
        <p:txBody>
          <a:bodyPr>
            <a:normAutofit lnSpcReduction="10000"/>
          </a:bodyPr>
          <a:lstStyle/>
          <a:p>
            <a:r>
              <a:rPr lang="en-US" b="1" dirty="0"/>
              <a:t>Associate Designated Institutional Officer</a:t>
            </a:r>
          </a:p>
          <a:p>
            <a:pPr marL="0" indent="0">
              <a:buNone/>
            </a:pPr>
            <a:endParaRPr lang="en-US" sz="800" dirty="0"/>
          </a:p>
          <a:p>
            <a:r>
              <a:rPr lang="en-US" b="1" dirty="0"/>
              <a:t>Undergraduate Medical Education:</a:t>
            </a:r>
          </a:p>
          <a:p>
            <a:pPr lvl="1"/>
            <a:r>
              <a:rPr lang="en-US" dirty="0"/>
              <a:t>Key theme for medical school</a:t>
            </a:r>
          </a:p>
          <a:p>
            <a:pPr marL="457200" lvl="1" indent="0">
              <a:buNone/>
            </a:pPr>
            <a:endParaRPr lang="en-US" sz="800" dirty="0"/>
          </a:p>
          <a:p>
            <a:r>
              <a:rPr lang="en-US" b="1" dirty="0"/>
              <a:t>Graduate Medical Education:</a:t>
            </a:r>
          </a:p>
          <a:p>
            <a:pPr lvl="1"/>
            <a:r>
              <a:rPr lang="en-US" dirty="0"/>
              <a:t>Morning Report</a:t>
            </a:r>
          </a:p>
          <a:p>
            <a:pPr lvl="1"/>
            <a:r>
              <a:rPr lang="en-US" dirty="0"/>
              <a:t>ED conference</a:t>
            </a:r>
          </a:p>
          <a:p>
            <a:pPr marL="457200" lvl="1" indent="0">
              <a:buNone/>
            </a:pPr>
            <a:endParaRPr lang="en-US" sz="800" dirty="0"/>
          </a:p>
          <a:p>
            <a:r>
              <a:rPr lang="en-US" b="1" dirty="0"/>
              <a:t>Continuing Medical Education:</a:t>
            </a:r>
          </a:p>
          <a:p>
            <a:pPr lvl="1"/>
            <a:r>
              <a:rPr lang="en-US" dirty="0"/>
              <a:t>Grand Rounds, Visiting Professors</a:t>
            </a:r>
          </a:p>
          <a:p>
            <a:pPr lvl="1"/>
            <a:r>
              <a:rPr lang="en-US" dirty="0"/>
              <a:t>Faculty Development</a:t>
            </a:r>
          </a:p>
        </p:txBody>
      </p:sp>
    </p:spTree>
    <p:extLst>
      <p:ext uri="{BB962C8B-B14F-4D97-AF65-F5344CB8AC3E}">
        <p14:creationId xmlns:p14="http://schemas.microsoft.com/office/powerpoint/2010/main" val="1415672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232" y="1078817"/>
            <a:ext cx="4297961" cy="4712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2" descr="C:\Users\en19227\AppData\Local\Microsoft\Windows\Temporary Internet Files\Content.Outlook\KU433AUI\IMG_184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1" y="-3216"/>
            <a:ext cx="4343400" cy="6350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237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28600" y="533400"/>
            <a:ext cx="8119265" cy="6081793"/>
            <a:chOff x="152400" y="714747"/>
            <a:chExt cx="8119265" cy="6043693"/>
          </a:xfrm>
        </p:grpSpPr>
        <p:pic>
          <p:nvPicPr>
            <p:cNvPr id="5" name="Picture 4">
              <a:extLst>
                <a:ext uri="{FF2B5EF4-FFF2-40B4-BE49-F238E27FC236}">
                  <a16:creationId xmlns:a16="http://schemas.microsoft.com/office/drawing/2014/main" xmlns="" id="{225417C4-7A36-434F-9201-985B74C65E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035425"/>
              <a:ext cx="2438400" cy="24446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xmlns="" id="{315A8AE1-7741-5047-BDF2-A7A58825AE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3634872"/>
              <a:ext cx="2751982" cy="2057308"/>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xmlns="" id="{C1963F00-2C07-B640-A812-6C8F46FE27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3473" y="947420"/>
              <a:ext cx="2638792" cy="1972760"/>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xmlns="" id="{3951555E-555A-C841-940A-2CA133C40A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04655" y="3056970"/>
              <a:ext cx="3246775" cy="1828282"/>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xmlns="" id="{B3DEF62C-BAE8-7F48-A245-2ACA5F4F73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04665" y="714747"/>
              <a:ext cx="2667000" cy="2009852"/>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xmlns="" id="{B5261092-622F-C04F-8081-E00C789EB1F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47360" y="4935494"/>
              <a:ext cx="2438400" cy="1822946"/>
            </a:xfrm>
            <a:prstGeom prst="rect">
              <a:avLst/>
            </a:prstGeom>
            <a:ln>
              <a:noFill/>
            </a:ln>
            <a:effectLst>
              <a:outerShdw blurRad="292100" dist="139700" dir="2700000" algn="tl" rotWithShape="0">
                <a:srgbClr val="333333">
                  <a:alpha val="65000"/>
                </a:srgbClr>
              </a:outerShdw>
            </a:effectLst>
          </p:spPr>
        </p:pic>
      </p:grpSp>
      <p:sp>
        <p:nvSpPr>
          <p:cNvPr id="12" name="Title 1">
            <a:extLst>
              <a:ext uri="{FF2B5EF4-FFF2-40B4-BE49-F238E27FC236}">
                <a16:creationId xmlns:a16="http://schemas.microsoft.com/office/drawing/2014/main" xmlns="" id="{4A5BB6BD-2059-B34B-B95E-4AE64CDD15E1}"/>
              </a:ext>
            </a:extLst>
          </p:cNvPr>
          <p:cNvSpPr>
            <a:spLocks noGrp="1"/>
          </p:cNvSpPr>
          <p:nvPr>
            <p:ph type="title"/>
          </p:nvPr>
        </p:nvSpPr>
        <p:spPr>
          <a:xfrm>
            <a:off x="457200" y="0"/>
            <a:ext cx="8229600" cy="856100"/>
          </a:xfrm>
        </p:spPr>
        <p:txBody>
          <a:bodyPr>
            <a:normAutofit/>
          </a:bodyPr>
          <a:lstStyle/>
          <a:p>
            <a:r>
              <a:rPr lang="en-US" sz="4800" dirty="0"/>
              <a:t>Education</a:t>
            </a:r>
          </a:p>
        </p:txBody>
      </p:sp>
      <p:pic>
        <p:nvPicPr>
          <p:cNvPr id="3" name="Picture 2">
            <a:extLst>
              <a:ext uri="{FF2B5EF4-FFF2-40B4-BE49-F238E27FC236}">
                <a16:creationId xmlns:a16="http://schemas.microsoft.com/office/drawing/2014/main" xmlns="" id="{43E573E1-3B06-7D4A-8018-DB414C28A1E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5408194" y="2924296"/>
            <a:ext cx="2743547" cy="2057660"/>
          </a:xfrm>
          <a:prstGeom prst="rect">
            <a:avLst/>
          </a:prstGeom>
        </p:spPr>
      </p:pic>
      <p:pic>
        <p:nvPicPr>
          <p:cNvPr id="6" name="Picture 5">
            <a:extLst>
              <a:ext uri="{FF2B5EF4-FFF2-40B4-BE49-F238E27FC236}">
                <a16:creationId xmlns:a16="http://schemas.microsoft.com/office/drawing/2014/main" xmlns="" id="{7BF87AAD-A9A6-B948-B074-98ECEE71BB95}"/>
              </a:ext>
            </a:extLst>
          </p:cNvPr>
          <p:cNvPicPr>
            <a:picLocks noChangeAspect="1"/>
          </p:cNvPicPr>
          <p:nvPr/>
        </p:nvPicPr>
        <p:blipFill>
          <a:blip r:embed="rId10"/>
          <a:stretch>
            <a:fillRect/>
          </a:stretch>
        </p:blipFill>
        <p:spPr>
          <a:xfrm>
            <a:off x="6629399" y="5150294"/>
            <a:ext cx="2537237" cy="1691491"/>
          </a:xfrm>
          <a:prstGeom prst="rect">
            <a:avLst/>
          </a:prstGeom>
        </p:spPr>
      </p:pic>
    </p:spTree>
    <p:extLst>
      <p:ext uri="{BB962C8B-B14F-4D97-AF65-F5344CB8AC3E}">
        <p14:creationId xmlns:p14="http://schemas.microsoft.com/office/powerpoint/2010/main" val="1112571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6FF1CC-9E7B-2B46-B1C6-0A42EC88F927}"/>
              </a:ext>
            </a:extLst>
          </p:cNvPr>
          <p:cNvSpPr>
            <a:spLocks noGrp="1"/>
          </p:cNvSpPr>
          <p:nvPr>
            <p:ph type="title"/>
          </p:nvPr>
        </p:nvSpPr>
        <p:spPr/>
        <p:txBody>
          <a:bodyPr/>
          <a:lstStyle/>
          <a:p>
            <a:r>
              <a:rPr lang="en-US" dirty="0"/>
              <a:t>Clinical Decision Support</a:t>
            </a:r>
          </a:p>
        </p:txBody>
      </p:sp>
      <p:pic>
        <p:nvPicPr>
          <p:cNvPr id="5" name="Picture 4">
            <a:extLst>
              <a:ext uri="{FF2B5EF4-FFF2-40B4-BE49-F238E27FC236}">
                <a16:creationId xmlns:a16="http://schemas.microsoft.com/office/drawing/2014/main" xmlns="" id="{DF764842-6B6B-CB4F-ADB5-A3F478E31B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5" y="4191000"/>
            <a:ext cx="9144000" cy="2025713"/>
          </a:xfrm>
          <a:prstGeom prst="rect">
            <a:avLst/>
          </a:prstGeom>
        </p:spPr>
      </p:pic>
      <p:pic>
        <p:nvPicPr>
          <p:cNvPr id="6" name="Picture 5">
            <a:extLst>
              <a:ext uri="{FF2B5EF4-FFF2-40B4-BE49-F238E27FC236}">
                <a16:creationId xmlns:a16="http://schemas.microsoft.com/office/drawing/2014/main" xmlns="" id="{5D170249-4B2D-0A42-98C9-0A858267B0D4}"/>
              </a:ext>
            </a:extLst>
          </p:cNvPr>
          <p:cNvPicPr>
            <a:picLocks noChangeAspect="1"/>
          </p:cNvPicPr>
          <p:nvPr/>
        </p:nvPicPr>
        <p:blipFill>
          <a:blip r:embed="rId4"/>
          <a:stretch>
            <a:fillRect/>
          </a:stretch>
        </p:blipFill>
        <p:spPr>
          <a:xfrm>
            <a:off x="3505200" y="1371600"/>
            <a:ext cx="1807093" cy="2706623"/>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691164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9801AF-D6B8-5642-88C9-BE9986E94B19}"/>
              </a:ext>
            </a:extLst>
          </p:cNvPr>
          <p:cNvSpPr>
            <a:spLocks noGrp="1"/>
          </p:cNvSpPr>
          <p:nvPr>
            <p:ph type="title"/>
          </p:nvPr>
        </p:nvSpPr>
        <p:spPr/>
        <p:txBody>
          <a:bodyPr/>
          <a:lstStyle/>
          <a:p>
            <a:r>
              <a:rPr lang="en-US" dirty="0"/>
              <a:t>Partnering with Other Organizations</a:t>
            </a:r>
          </a:p>
        </p:txBody>
      </p:sp>
      <p:pic>
        <p:nvPicPr>
          <p:cNvPr id="6" name="Picture 5">
            <a:extLst>
              <a:ext uri="{FF2B5EF4-FFF2-40B4-BE49-F238E27FC236}">
                <a16:creationId xmlns:a16="http://schemas.microsoft.com/office/drawing/2014/main" xmlns="" id="{42A23C70-81C6-2443-80F6-946871A29A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999" y="1447800"/>
            <a:ext cx="3753089" cy="259080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xmlns="" id="{3B7F85CE-8CC5-7F4F-BD67-61B1A2F364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8553" y="2441419"/>
            <a:ext cx="4572000" cy="1597181"/>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xmlns="" id="{A96A4D21-4B2F-8448-8737-CC6A7E2C6014}"/>
              </a:ext>
            </a:extLst>
          </p:cNvPr>
          <p:cNvPicPr>
            <a:picLocks noChangeAspect="1"/>
          </p:cNvPicPr>
          <p:nvPr/>
        </p:nvPicPr>
        <p:blipFill>
          <a:blip r:embed="rId5"/>
          <a:stretch>
            <a:fillRect/>
          </a:stretch>
        </p:blipFill>
        <p:spPr>
          <a:xfrm>
            <a:off x="5029200" y="1458813"/>
            <a:ext cx="1295400" cy="1209040"/>
          </a:xfrm>
          <a:prstGeom prst="rect">
            <a:avLst/>
          </a:prstGeom>
        </p:spPr>
      </p:pic>
      <p:pic>
        <p:nvPicPr>
          <p:cNvPr id="10" name="Picture 9">
            <a:extLst>
              <a:ext uri="{FF2B5EF4-FFF2-40B4-BE49-F238E27FC236}">
                <a16:creationId xmlns:a16="http://schemas.microsoft.com/office/drawing/2014/main" xmlns="" id="{3719C25E-8618-F846-A705-EF2DE0FDB71A}"/>
              </a:ext>
            </a:extLst>
          </p:cNvPr>
          <p:cNvPicPr>
            <a:picLocks noChangeAspect="1"/>
          </p:cNvPicPr>
          <p:nvPr/>
        </p:nvPicPr>
        <p:blipFill>
          <a:blip r:embed="rId6"/>
          <a:stretch>
            <a:fillRect/>
          </a:stretch>
        </p:blipFill>
        <p:spPr>
          <a:xfrm>
            <a:off x="6934200" y="1254791"/>
            <a:ext cx="1304514" cy="1304514"/>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xmlns="" id="{C6662A36-A23A-7341-B1FA-034F1CF8551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0600" y="4359910"/>
            <a:ext cx="5517404" cy="1075720"/>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xmlns="" id="{5FD358CF-6E0B-0E44-ABDC-A993E6541D03}"/>
              </a:ext>
            </a:extLst>
          </p:cNvPr>
          <p:cNvPicPr>
            <a:picLocks noChangeAspect="1"/>
          </p:cNvPicPr>
          <p:nvPr/>
        </p:nvPicPr>
        <p:blipFill>
          <a:blip r:embed="rId8"/>
          <a:stretch>
            <a:fillRect/>
          </a:stretch>
        </p:blipFill>
        <p:spPr>
          <a:xfrm>
            <a:off x="1600200" y="5486400"/>
            <a:ext cx="1295400" cy="748048"/>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xmlns="" id="{067D71BE-717A-0148-913E-8A35D1E93210}"/>
              </a:ext>
            </a:extLst>
          </p:cNvPr>
          <p:cNvPicPr>
            <a:picLocks noChangeAspect="1"/>
          </p:cNvPicPr>
          <p:nvPr/>
        </p:nvPicPr>
        <p:blipFill>
          <a:blip r:embed="rId9"/>
          <a:stretch>
            <a:fillRect/>
          </a:stretch>
        </p:blipFill>
        <p:spPr>
          <a:xfrm>
            <a:off x="4134087" y="5435630"/>
            <a:ext cx="1383317" cy="7988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82090703"/>
      </p:ext>
    </p:extLst>
  </p:cSld>
  <p:clrMapOvr>
    <a:masterClrMapping/>
  </p:clrMapOvr>
</p:sld>
</file>

<file path=ppt/theme/theme1.xml><?xml version="1.0" encoding="utf-8"?>
<a:theme xmlns:a="http://schemas.openxmlformats.org/drawingml/2006/main" name="2019_BH_ Template_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eaaa8e3-9c84-478b-956a-716e9429ee70">3EZ2PHSRRHYF-2065941117-298</_dlc_DocId>
    <_dlc_DocIdUrl xmlns="0eaaa8e3-9c84-478b-956a-716e9429ee70">
      <Url>http://bsmssp01/sites/InfoSys/Marketing/Creative_Services/_layouts/DocIdRedir.aspx?ID=3EZ2PHSRRHYF-2065941117-298</Url>
      <Description>3EZ2PHSRRHYF-2065941117-298</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E4003728003EE847A5A8526E6E34A28E" ma:contentTypeVersion="4" ma:contentTypeDescription="Create a new document." ma:contentTypeScope="" ma:versionID="2fc338487bebf4188abfc9a87032d59c">
  <xsd:schema xmlns:xsd="http://www.w3.org/2001/XMLSchema" xmlns:xs="http://www.w3.org/2001/XMLSchema" xmlns:p="http://schemas.microsoft.com/office/2006/metadata/properties" xmlns:ns2="0eaaa8e3-9c84-478b-956a-716e9429ee70" targetNamespace="http://schemas.microsoft.com/office/2006/metadata/properties" ma:root="true" ma:fieldsID="c54984ff392718ff07858cad6f423ee0" ns2:_="">
    <xsd:import namespace="0eaaa8e3-9c84-478b-956a-716e9429ee70"/>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aaa8e3-9c84-478b-956a-716e9429ee7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670E16-7BD7-4C32-992F-F7B8D49FCF95}">
  <ds:schemaRefs>
    <ds:schemaRef ds:uri="http://purl.org/dc/elements/1.1/"/>
    <ds:schemaRef ds:uri="http://schemas.microsoft.com/office/2006/documentManagement/types"/>
    <ds:schemaRef ds:uri="http://www.w3.org/XML/1998/namespace"/>
    <ds:schemaRef ds:uri="http://purl.org/dc/dcmitype/"/>
    <ds:schemaRef ds:uri="http://schemas.openxmlformats.org/package/2006/metadata/core-properties"/>
    <ds:schemaRef ds:uri="http://purl.org/dc/terms/"/>
    <ds:schemaRef ds:uri="http://schemas.microsoft.com/office/infopath/2007/PartnerControls"/>
    <ds:schemaRef ds:uri="0eaaa8e3-9c84-478b-956a-716e9429ee70"/>
    <ds:schemaRef ds:uri="http://schemas.microsoft.com/office/2006/metadata/properties"/>
  </ds:schemaRefs>
</ds:datastoreItem>
</file>

<file path=customXml/itemProps2.xml><?xml version="1.0" encoding="utf-8"?>
<ds:datastoreItem xmlns:ds="http://schemas.openxmlformats.org/officeDocument/2006/customXml" ds:itemID="{618CA217-BC03-4127-8640-81B317C67686}">
  <ds:schemaRefs>
    <ds:schemaRef ds:uri="http://schemas.microsoft.com/sharepoint/events"/>
  </ds:schemaRefs>
</ds:datastoreItem>
</file>

<file path=customXml/itemProps3.xml><?xml version="1.0" encoding="utf-8"?>
<ds:datastoreItem xmlns:ds="http://schemas.openxmlformats.org/officeDocument/2006/customXml" ds:itemID="{66F5FF11-927D-44EA-B7F8-56FDF20FA6BC}">
  <ds:schemaRefs>
    <ds:schemaRef ds:uri="http://schemas.microsoft.com/sharepoint/v3/contenttype/forms"/>
  </ds:schemaRefs>
</ds:datastoreItem>
</file>

<file path=customXml/itemProps4.xml><?xml version="1.0" encoding="utf-8"?>
<ds:datastoreItem xmlns:ds="http://schemas.openxmlformats.org/officeDocument/2006/customXml" ds:itemID="{0C85B855-2CB8-4BB2-962D-2F88AAC856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aaa8e3-9c84-478b-956a-716e9429ee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2019_BH_ Template_01</Template>
  <TotalTime>781</TotalTime>
  <Words>1033</Words>
  <Application>Microsoft Office PowerPoint</Application>
  <PresentationFormat>On-screen Show (4:3)</PresentationFormat>
  <Paragraphs>230</Paragraphs>
  <Slides>25</Slides>
  <Notes>23</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2019_BH_ Template_01</vt:lpstr>
      <vt:lpstr>PowerPoint Presentation</vt:lpstr>
      <vt:lpstr>Overview</vt:lpstr>
      <vt:lpstr>PowerPoint Presentation</vt:lpstr>
      <vt:lpstr>PowerPoint Presentation</vt:lpstr>
      <vt:lpstr>PowerPoint Presentation</vt:lpstr>
      <vt:lpstr>Using the Drivers as a Road Map</vt:lpstr>
      <vt:lpstr>Robust Learning Systems</vt:lpstr>
      <vt:lpstr>Identifying Diagnostic Errors</vt:lpstr>
      <vt:lpstr>PowerPoint Presentation</vt:lpstr>
      <vt:lpstr>Diagnostic Reporting App</vt:lpstr>
      <vt:lpstr>PowerPoint Presentation</vt:lpstr>
      <vt:lpstr>PowerPoint Presentation</vt:lpstr>
      <vt:lpstr>Analyzing Diagnostic Errors</vt:lpstr>
      <vt:lpstr>Using the Drivers as a Road Map</vt:lpstr>
      <vt:lpstr>Using the Drivers as a Road Map</vt:lpstr>
      <vt:lpstr>SEA Diagnostic Algorithm</vt:lpstr>
      <vt:lpstr>Radiology Reporting</vt:lpstr>
      <vt:lpstr>Before</vt:lpstr>
      <vt:lpstr>After</vt:lpstr>
      <vt:lpstr>Using the Drivers as a Road Map</vt:lpstr>
      <vt:lpstr>Comprehensive Educational Approach to Improve Clinical Reasoning</vt:lpstr>
      <vt:lpstr>PowerPoint Presentation</vt:lpstr>
      <vt:lpstr>Education</vt:lpstr>
      <vt:lpstr>Clinical Decision Support</vt:lpstr>
      <vt:lpstr>Partnering with Other Organizations</vt:lpstr>
    </vt:vector>
  </TitlesOfParts>
  <Company>Baystate Health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Jarry, Michael</dc:creator>
  <cp:lastModifiedBy>Amelia Cook</cp:lastModifiedBy>
  <cp:revision>59</cp:revision>
  <dcterms:created xsi:type="dcterms:W3CDTF">2019-01-17T18:42:41Z</dcterms:created>
  <dcterms:modified xsi:type="dcterms:W3CDTF">2019-03-28T17:09:41Z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74658e57-b998-437a-bfe2-3ac4a4bd5d50</vt:lpwstr>
  </property>
  <property fmtid="{D5CDD505-2E9C-101B-9397-08002B2CF9AE}" pid="3" name="ContentTypeId">
    <vt:lpwstr>0x010100E4003728003EE847A5A8526E6E34A28E</vt:lpwstr>
  </property>
</Properties>
</file>